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8" r:id="rId11"/>
    <p:sldId id="269" r:id="rId12"/>
    <p:sldId id="271" r:id="rId13"/>
    <p:sldId id="330" r:id="rId14"/>
    <p:sldId id="331" r:id="rId15"/>
    <p:sldId id="270" r:id="rId16"/>
    <p:sldId id="272" r:id="rId17"/>
    <p:sldId id="273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00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278" r:id="rId43"/>
    <p:sldId id="279" r:id="rId44"/>
    <p:sldId id="280" r:id="rId45"/>
    <p:sldId id="281" r:id="rId46"/>
    <p:sldId id="332" r:id="rId47"/>
    <p:sldId id="283" r:id="rId48"/>
    <p:sldId id="284" r:id="rId49"/>
    <p:sldId id="285" r:id="rId50"/>
    <p:sldId id="286" r:id="rId51"/>
    <p:sldId id="287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9" r:id="rId61"/>
    <p:sldId id="297" r:id="rId62"/>
    <p:sldId id="301" r:id="rId63"/>
    <p:sldId id="302" r:id="rId64"/>
    <p:sldId id="303" r:id="rId65"/>
    <p:sldId id="277" r:id="rId66"/>
    <p:sldId id="267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29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D719-EA99-4988-A454-A5E1AEA4897D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D8CE5-88C8-4F29-A405-DFBAA9A97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4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de-DE" dirty="0" smtClean="0"/>
              <a:t>Empty </a:t>
            </a:r>
            <a:r>
              <a:rPr lang="de-DE" dirty="0" err="1" smtClean="0"/>
              <a:t>plot</a:t>
            </a:r>
            <a:r>
              <a:rPr lang="de-DE" dirty="0" smtClean="0"/>
              <a:t>: </a:t>
            </a:r>
            <a:r>
              <a:rPr lang="de-DE" dirty="0" err="1" smtClean="0"/>
              <a:t>describe</a:t>
            </a:r>
            <a:r>
              <a:rPr lang="de-DE" dirty="0" smtClean="0"/>
              <a:t> </a:t>
            </a:r>
            <a:r>
              <a:rPr lang="de-DE" dirty="0" err="1" smtClean="0"/>
              <a:t>axis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months</a:t>
            </a:r>
            <a:r>
              <a:rPr lang="de-DE" baseline="0" dirty="0" smtClean="0"/>
              <a:t>/</a:t>
            </a:r>
            <a:r>
              <a:rPr lang="de-DE" baseline="0" dirty="0" err="1" smtClean="0"/>
              <a:t>visits</a:t>
            </a:r>
            <a:r>
              <a:rPr lang="de-DE" baseline="0" dirty="0" smtClean="0"/>
              <a:t> versus ALSFRS total score</a:t>
            </a:r>
          </a:p>
          <a:p>
            <a:pPr marL="228600" indent="-228600">
              <a:buAutoNum type="arabicParenR"/>
            </a:pPr>
            <a:r>
              <a:rPr lang="de-DE" baseline="0" dirty="0" err="1" smtClean="0"/>
              <a:t>Full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plot</a:t>
            </a:r>
            <a:r>
              <a:rPr lang="de-DE" baseline="0" dirty="0" smtClean="0"/>
              <a:t>: one patient; </a:t>
            </a:r>
            <a:r>
              <a:rPr lang="de-DE" baseline="0" dirty="0" err="1" smtClean="0"/>
              <a:t>derived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value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describing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month</a:t>
            </a:r>
            <a:r>
              <a:rPr lang="de-DE" baseline="0" dirty="0" smtClean="0"/>
              <a:t> 3+ (</a:t>
            </a:r>
            <a:r>
              <a:rPr lang="de-DE" baseline="0" dirty="0" err="1" smtClean="0"/>
              <a:t>gold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standard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slope</a:t>
            </a:r>
            <a:r>
              <a:rPr lang="de-DE" baseline="0" dirty="0" smtClean="0"/>
              <a:t>) </a:t>
            </a:r>
            <a:r>
              <a:rPr lang="de-DE" baseline="0" dirty="0" smtClean="0">
                <a:sym typeface="Wingdings" pitchFamily="2" charset="2"/>
              </a:rPr>
              <a:t> </a:t>
            </a:r>
            <a:r>
              <a:rPr lang="de-DE" baseline="0" dirty="0" err="1" smtClean="0">
                <a:sym typeface="Wingdings" pitchFamily="2" charset="2"/>
              </a:rPr>
              <a:t>target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of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predictions</a:t>
            </a:r>
            <a:endParaRPr lang="de-DE" baseline="0" dirty="0" smtClean="0"/>
          </a:p>
          <a:p>
            <a:r>
              <a:rPr lang="de-DE" baseline="0" dirty="0" smtClean="0"/>
              <a:t>3) 0-3 </a:t>
            </a:r>
            <a:r>
              <a:rPr lang="de-DE" baseline="0" dirty="0" err="1" smtClean="0"/>
              <a:t>months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predictions</a:t>
            </a:r>
            <a:r>
              <a:rPr lang="de-DE" baseline="0" dirty="0" smtClean="0"/>
              <a:t>.</a:t>
            </a:r>
            <a:endParaRPr lang="de-DE" baseline="0" dirty="0" smtClean="0">
              <a:sym typeface="Wingdings" pitchFamily="2" charset="2"/>
            </a:endParaRP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Main </a:t>
            </a:r>
            <a:r>
              <a:rPr lang="de-DE" dirty="0" err="1" smtClean="0"/>
              <a:t>points</a:t>
            </a:r>
            <a:r>
              <a:rPr lang="de-DE" dirty="0" smtClean="0"/>
              <a:t>: 2 different </a:t>
            </a:r>
            <a:r>
              <a:rPr lang="de-DE" dirty="0" err="1" smtClean="0"/>
              <a:t>datatypes</a:t>
            </a:r>
            <a:r>
              <a:rPr lang="de-DE" dirty="0" smtClean="0"/>
              <a:t> (constant, time</a:t>
            </a:r>
            <a:r>
              <a:rPr lang="de-DE" baseline="0" dirty="0" smtClean="0"/>
              <a:t> variant</a:t>
            </a:r>
            <a:r>
              <a:rPr lang="de-DE" dirty="0" smtClean="0"/>
              <a:t>),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: different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patients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aim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predict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diseaseprogression</a:t>
            </a:r>
            <a:r>
              <a:rPr lang="de-DE" baseline="0" dirty="0" smtClean="0"/>
              <a:t> = </a:t>
            </a:r>
            <a:r>
              <a:rPr lang="de-DE" baseline="0" dirty="0" err="1" smtClean="0"/>
              <a:t>gold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slopes</a:t>
            </a:r>
            <a:endParaRPr lang="de-DE" dirty="0" smtClean="0"/>
          </a:p>
          <a:p>
            <a:pPr marL="228600" indent="-228600">
              <a:buAutoNum type="arabicParenR"/>
            </a:pPr>
            <a:r>
              <a:rPr lang="de-DE" dirty="0" err="1" smtClean="0"/>
              <a:t>Two</a:t>
            </a:r>
            <a:r>
              <a:rPr lang="de-DE" dirty="0" smtClean="0"/>
              <a:t> different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datatypes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p1 (</a:t>
            </a:r>
            <a:r>
              <a:rPr lang="de-DE" baseline="0" dirty="0" err="1" smtClean="0"/>
              <a:t>state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examples</a:t>
            </a:r>
            <a:r>
              <a:rPr lang="de-DE" baseline="0" dirty="0" smtClean="0"/>
              <a:t>)</a:t>
            </a:r>
          </a:p>
          <a:p>
            <a:r>
              <a:rPr lang="de-DE" baseline="0" dirty="0" smtClean="0"/>
              <a:t>2) Same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patient</a:t>
            </a:r>
            <a:r>
              <a:rPr lang="de-DE" baseline="0" dirty="0" smtClean="0"/>
              <a:t> 2, but: different </a:t>
            </a:r>
            <a:r>
              <a:rPr lang="de-DE" baseline="0" dirty="0" err="1" smtClean="0"/>
              <a:t>amount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visits</a:t>
            </a:r>
            <a:r>
              <a:rPr lang="de-DE" baseline="0" dirty="0" smtClean="0"/>
              <a:t>!</a:t>
            </a:r>
          </a:p>
          <a:p>
            <a:r>
              <a:rPr lang="de-DE" baseline="0" dirty="0" smtClean="0"/>
              <a:t>3) </a:t>
            </a:r>
            <a:r>
              <a:rPr lang="de-DE" baseline="0" dirty="0" err="1" smtClean="0"/>
              <a:t>Make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predictions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-&gt; </a:t>
            </a:r>
            <a:r>
              <a:rPr lang="de-DE" baseline="0" dirty="0" err="1" smtClean="0"/>
              <a:t>vector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invariable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variable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combined</a:t>
            </a:r>
            <a:endParaRPr lang="de-DE" baseline="0" dirty="0" smtClean="0"/>
          </a:p>
          <a:p>
            <a:r>
              <a:rPr lang="de-DE" baseline="0" dirty="0" smtClean="0"/>
              <a:t>4) Invariable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directly</a:t>
            </a:r>
            <a:endParaRPr lang="de-DE" baseline="0" dirty="0" smtClean="0"/>
          </a:p>
          <a:p>
            <a:r>
              <a:rPr lang="de-DE" baseline="0" dirty="0" smtClean="0"/>
              <a:t>5) Trick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type (</a:t>
            </a:r>
            <a:r>
              <a:rPr lang="de-DE" baseline="0" dirty="0" err="1" smtClean="0"/>
              <a:t>overcome</a:t>
            </a:r>
            <a:r>
              <a:rPr lang="de-DE" baseline="0" dirty="0" smtClean="0"/>
              <a:t> #</a:t>
            </a:r>
            <a:r>
              <a:rPr lang="de-DE" baseline="0" dirty="0" err="1" smtClean="0"/>
              <a:t>visit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issue</a:t>
            </a:r>
            <a:r>
              <a:rPr lang="de-DE" baseline="0" dirty="0" smtClean="0"/>
              <a:t>): linear </a:t>
            </a:r>
            <a:r>
              <a:rPr lang="de-DE" baseline="0" dirty="0" err="1" smtClean="0"/>
              <a:t>regression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itchFamily="2" charset="2"/>
              </a:rPr>
              <a:t> 4 </a:t>
            </a:r>
            <a:r>
              <a:rPr lang="de-DE" baseline="0" dirty="0" err="1" smtClean="0">
                <a:sym typeface="Wingdings" pitchFamily="2" charset="2"/>
              </a:rPr>
              <a:t>values</a:t>
            </a:r>
            <a:r>
              <a:rPr lang="de-DE" baseline="0" dirty="0" smtClean="0">
                <a:sym typeface="Wingdings" pitchFamily="2" charset="2"/>
              </a:rPr>
              <a:t> per </a:t>
            </a:r>
            <a:r>
              <a:rPr lang="de-DE" baseline="0" dirty="0" err="1" smtClean="0">
                <a:sym typeface="Wingdings" pitchFamily="2" charset="2"/>
              </a:rPr>
              <a:t>feature</a:t>
            </a:r>
            <a:r>
              <a:rPr lang="de-DE" baseline="0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 smtClean="0"/>
              <a:pPr/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1)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 derived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vector</a:t>
            </a:r>
            <a:r>
              <a:rPr lang="de-DE" baseline="0" dirty="0" smtClean="0"/>
              <a:t> (all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we can apply std mach learning  such as </a:t>
            </a:r>
            <a:r>
              <a:rPr lang="de-DE" baseline="0" dirty="0" smtClean="0"/>
              <a:t>SVR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predict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forementioned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slopes</a:t>
            </a:r>
            <a:r>
              <a:rPr lang="de-DE" baseline="0" dirty="0" smtClean="0"/>
              <a:t> = </a:t>
            </a:r>
            <a:r>
              <a:rPr lang="de-DE" baseline="0" dirty="0" err="1" smtClean="0"/>
              <a:t>predict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progression</a:t>
            </a:r>
            <a:r>
              <a:rPr lang="de-DE" baseline="0" dirty="0" smtClean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 smtClean="0"/>
              <a:pPr/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de-DE" dirty="0" smtClean="0"/>
              <a:t>Train simple</a:t>
            </a:r>
            <a:r>
              <a:rPr lang="de-DE" baseline="0" dirty="0" smtClean="0"/>
              <a:t> model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training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slopes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SVR</a:t>
            </a:r>
          </a:p>
          <a:p>
            <a:pPr marL="228600" indent="-228600">
              <a:buAutoNum type="arabicParenR"/>
            </a:pPr>
            <a:r>
              <a:rPr lang="de-DE" baseline="0" dirty="0" err="1" smtClean="0"/>
              <a:t>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trained</a:t>
            </a:r>
            <a:r>
              <a:rPr lang="de-DE" baseline="0" dirty="0" smtClean="0"/>
              <a:t> model on </a:t>
            </a:r>
            <a:r>
              <a:rPr lang="de-DE" baseline="0" dirty="0" err="1" smtClean="0"/>
              <a:t>test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predict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slopes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patients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 smtClean="0"/>
              <a:pPr/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bootstrapping to permute patients + corresponding predictions/slopes</a:t>
            </a:r>
          </a:p>
          <a:p>
            <a:r>
              <a:rPr lang="en-US"/>
              <a:t>This introduce variation: some patient</a:t>
            </a:r>
            <a:r>
              <a:rPr lang="en-US" baseline="0"/>
              <a:t> several times, some not at all</a:t>
            </a:r>
          </a:p>
          <a:p>
            <a:r>
              <a:rPr lang="en-US" baseline="0"/>
              <a:t>Calculate scores for each sample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/>
              <a:pPr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496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First  we examin</a:t>
            </a:r>
            <a:r>
              <a:rPr lang="en-US" b="1" baseline="0" dirty="0"/>
              <a:t>ed the expected prediction error: smaller is better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 err="1"/>
              <a:t>Lets</a:t>
            </a:r>
            <a:r>
              <a:rPr lang="en-US" b="1" i="0" baseline="0" dirty="0" err="1"/>
              <a:t>have</a:t>
            </a:r>
            <a:r>
              <a:rPr lang="en-US" b="1" i="0" baseline="0" dirty="0"/>
              <a:t> a look at the performance of the baseline method</a:t>
            </a:r>
          </a:p>
          <a:p>
            <a:r>
              <a:rPr lang="en-US" i="0" baseline="0" dirty="0"/>
              <a:t>The performance required for statistical improvement was set to an RMSD of 0.5…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/>
              <a:t>Because this</a:t>
            </a:r>
            <a:r>
              <a:rPr lang="en-US" i="0" baseline="0" dirty="0"/>
              <a:t> would mean an error of 2std below our baseline method</a:t>
            </a:r>
            <a:endParaRPr lang="en-US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89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Of 39 participants that submitted working solutions to the </a:t>
            </a:r>
            <a:r>
              <a:rPr lang="en-US" b="1" baseline="0" dirty="0" err="1"/>
              <a:t>leaderboard</a:t>
            </a:r>
            <a:endParaRPr lang="en-US" b="1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here show 10 final submissions</a:t>
            </a:r>
          </a:p>
          <a:p>
            <a:r>
              <a:rPr lang="en-US" baseline="0" dirty="0"/>
              <a:t>the 4 not so good, 6 better </a:t>
            </a:r>
            <a:r>
              <a:rPr lang="en-US" baseline="0" dirty="0" err="1"/>
              <a:t>articipants</a:t>
            </a:r>
            <a:r>
              <a:rPr lang="en-US" baseline="0" dirty="0"/>
              <a:t>, and our baseline method</a:t>
            </a:r>
          </a:p>
          <a:p>
            <a:r>
              <a:rPr lang="en-US" baseline="0" dirty="0"/>
              <a:t>aggregate: predicted slope averaged across 2 best </a:t>
            </a:r>
            <a:r>
              <a:rPr lang="en-US" baseline="0" dirty="0" err="1"/>
              <a:t>perfs</a:t>
            </a: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/>
              <a:t>participants almost reached the threshold but did not beat it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/>
              <a:t>even the aggregate stayed above the threshold</a:t>
            </a:r>
            <a:endParaRPr lang="en-US" i="0" dirty="0"/>
          </a:p>
          <a:p>
            <a:r>
              <a:rPr lang="en-US" i="1" baseline="0" dirty="0"/>
              <a:t>This means, predictions of solvers 1-6+a+b not statistically different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68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As a second</a:t>
            </a:r>
            <a:r>
              <a:rPr lang="en-US" b="1" baseline="0" dirty="0"/>
              <a:t> measure used PC to assess quality of predictions</a:t>
            </a:r>
            <a:endParaRPr lang="en-US" b="1" dirty="0"/>
          </a:p>
          <a:p>
            <a:r>
              <a:rPr lang="en-US" b="1" dirty="0"/>
              <a:t>contrast to </a:t>
            </a:r>
            <a:r>
              <a:rPr lang="en-US" b="1" dirty="0" err="1"/>
              <a:t>rmsd</a:t>
            </a:r>
            <a:r>
              <a:rPr lang="en-US" b="1" dirty="0"/>
              <a:t>, PC</a:t>
            </a:r>
            <a:r>
              <a:rPr lang="en-US" b="1" baseline="0" dirty="0"/>
              <a:t> is</a:t>
            </a:r>
            <a:r>
              <a:rPr lang="en-US" b="1" dirty="0"/>
              <a:t> relative measure:</a:t>
            </a:r>
            <a:r>
              <a:rPr lang="en-US" b="1" baseline="0" dirty="0"/>
              <a:t>  evaluates if the trends are predicted correctly so values closer to 1 are better</a:t>
            </a:r>
            <a:endParaRPr lang="en-US" b="1" dirty="0"/>
          </a:p>
          <a:p>
            <a:r>
              <a:rPr lang="en-US" dirty="0" err="1"/>
              <a:t>consistant</a:t>
            </a:r>
            <a:r>
              <a:rPr lang="en-US" baseline="0" dirty="0"/>
              <a:t> with </a:t>
            </a:r>
            <a:r>
              <a:rPr lang="en-US" baseline="0" dirty="0" err="1"/>
              <a:t>rmsd</a:t>
            </a:r>
            <a:r>
              <a:rPr lang="en-US" baseline="0" dirty="0"/>
              <a:t>, not significantly better than </a:t>
            </a:r>
            <a:r>
              <a:rPr lang="en-US" baseline="0" dirty="0" err="1"/>
              <a:t>baseling</a:t>
            </a:r>
            <a:r>
              <a:rPr lang="en-US" baseline="0" dirty="0"/>
              <a:t> </a:t>
            </a:r>
          </a:p>
          <a:p>
            <a:r>
              <a:rPr lang="en-US" baseline="0" dirty="0"/>
              <a:t>but serves to illustrate gap between 1-6 and 7-10</a:t>
            </a:r>
          </a:p>
          <a:p>
            <a:r>
              <a:rPr lang="en-US" baseline="0" dirty="0"/>
              <a:t>perhaps wonder about solver 7: predicted the same value for every patient, variance and PC =0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0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plot shows the </a:t>
            </a:r>
            <a:r>
              <a:rPr lang="en-US" baseline="0" dirty="0" err="1"/>
              <a:t>rmsd</a:t>
            </a:r>
            <a:r>
              <a:rPr lang="en-US" baseline="0" dirty="0"/>
              <a:t> performance of solvers color coded: red=better, blue =worse</a:t>
            </a:r>
          </a:p>
          <a:p>
            <a:r>
              <a:rPr lang="en-US" dirty="0"/>
              <a:t>Analyze</a:t>
            </a:r>
            <a:r>
              <a:rPr lang="en-US" baseline="0" dirty="0"/>
              <a:t> all patients: color corresponds to overall ranking</a:t>
            </a:r>
          </a:p>
          <a:p>
            <a:r>
              <a:rPr lang="en-US" baseline="0" dirty="0"/>
              <a:t>Changes if only subsets of </a:t>
            </a:r>
            <a:r>
              <a:rPr lang="en-US" baseline="0" dirty="0" err="1"/>
              <a:t>atients</a:t>
            </a:r>
            <a:r>
              <a:rPr lang="en-US" baseline="0" dirty="0"/>
              <a:t> are examined</a:t>
            </a:r>
          </a:p>
          <a:p>
            <a:r>
              <a:rPr lang="en-US" baseline="0" dirty="0"/>
              <a:t>Best predictor of slow patients just 6</a:t>
            </a:r>
            <a:r>
              <a:rPr lang="en-US" baseline="30000" dirty="0"/>
              <a:t>th</a:t>
            </a:r>
            <a:r>
              <a:rPr lang="en-US" baseline="0" dirty="0"/>
              <a:t> overall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/>
              <a:pPr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939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Comparing p</a:t>
            </a:r>
            <a:r>
              <a:rPr lang="en-US" baseline="0"/>
              <a:t>redicted+measures slopes considerable error as shown by deviation from diagonal</a:t>
            </a:r>
          </a:p>
          <a:p>
            <a:r>
              <a:rPr lang="en-US" baseline="0"/>
              <a:t>Pairwise comparison shows that Predictions much more similar between performers : utilize similar signals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/>
              <a:pPr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007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pairwise</a:t>
            </a:r>
            <a:r>
              <a:rPr lang="en-US" baseline="0" dirty="0"/>
              <a:t> </a:t>
            </a:r>
            <a:r>
              <a:rPr lang="en-US" dirty="0"/>
              <a:t>similarity between solvers depicted as </a:t>
            </a:r>
            <a:r>
              <a:rPr lang="en-US" dirty="0" err="1"/>
              <a:t>dendrogram</a:t>
            </a:r>
            <a:r>
              <a:rPr lang="en-US" dirty="0"/>
              <a:t>: …</a:t>
            </a:r>
          </a:p>
          <a:p>
            <a:r>
              <a:rPr lang="en-US" dirty="0"/>
              <a:t>Predictions by</a:t>
            </a:r>
            <a:r>
              <a:rPr lang="en-US" baseline="0" dirty="0"/>
              <a:t> </a:t>
            </a:r>
            <a:r>
              <a:rPr lang="en-US" dirty="0"/>
              <a:t>best 6</a:t>
            </a:r>
            <a:r>
              <a:rPr lang="en-US" baseline="0" dirty="0"/>
              <a:t> performers show strongest mutual similarities</a:t>
            </a:r>
          </a:p>
          <a:p>
            <a:r>
              <a:rPr lang="en-US" baseline="0" dirty="0"/>
              <a:t>All 6 used nonlinear regression approaches, accumulation of RF</a:t>
            </a:r>
          </a:p>
          <a:p>
            <a:r>
              <a:rPr lang="en-US" baseline="0" dirty="0"/>
              <a:t>Simpler linear regression approaches worked less well</a:t>
            </a:r>
          </a:p>
          <a:p>
            <a:r>
              <a:rPr lang="en-US" baseline="0" dirty="0"/>
              <a:t>of course data preparation very important + different between solvers</a:t>
            </a:r>
          </a:p>
          <a:p>
            <a:r>
              <a:rPr lang="en-US" baseline="0" dirty="0"/>
              <a:t>this and other detail presented in subsequent talks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/>
              <a:pPr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66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what we have now</a:t>
            </a:r>
            <a:r>
              <a:rPr lang="en-US" b="1" baseline="0" dirty="0"/>
              <a:t> are the true slope of progression for 625 patients in the test set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each prediction method gives us corresponding predicted slopes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Scatterplot</a:t>
            </a:r>
            <a:r>
              <a:rPr lang="en-US" b="0" dirty="0"/>
              <a:t>;</a:t>
            </a:r>
            <a:r>
              <a:rPr lang="en-US" b="0" baseline="0" dirty="0"/>
              <a:t> </a:t>
            </a:r>
            <a:r>
              <a:rPr lang="en-US" b="0" dirty="0"/>
              <a:t>evaluation </a:t>
            </a:r>
            <a:r>
              <a:rPr lang="en-US" b="0" baseline="0" dirty="0"/>
              <a:t>need performance metrics as way to quantify prediction error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example patient: predicted -0.4, true slope -2.0, large absolute deviation: measured by </a:t>
            </a:r>
            <a:r>
              <a:rPr lang="en-US" baseline="0" dirty="0" err="1"/>
              <a:t>rmsd</a:t>
            </a: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gives us one RMSD for each algorithm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66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 also asked</a:t>
            </a:r>
            <a:r>
              <a:rPr lang="en-US" b="1" baseline="0" dirty="0"/>
              <a:t> some clinicians to estimate future disease progression giving them the same data</a:t>
            </a:r>
          </a:p>
          <a:p>
            <a:r>
              <a:rPr lang="en-US" b="1" baseline="0" dirty="0"/>
              <a:t>Could not ask them to look at 625 patients: selection of 14 representative patients</a:t>
            </a:r>
          </a:p>
          <a:p>
            <a:r>
              <a:rPr lang="en-US" baseline="0" dirty="0"/>
              <a:t>Plot shows doctors predictions associated with substantially more error</a:t>
            </a:r>
          </a:p>
          <a:p>
            <a:r>
              <a:rPr lang="en-US" baseline="0" dirty="0"/>
              <a:t>Consistent with PC: algorithms predictions much better correlated with the true progression</a:t>
            </a:r>
          </a:p>
          <a:p>
            <a:r>
              <a:rPr lang="en-US" baseline="0" dirty="0"/>
              <a:t>algorithms may provide clinically useful predictions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/>
              <a:pPr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562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D8CE5-88C8-4F29-A405-DFBAA9A97904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did we now choose the winners,</a:t>
            </a:r>
            <a:r>
              <a:rPr lang="en-US" b="1" baseline="0" dirty="0"/>
              <a:t> as 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olvers are statistically indistinguishable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examined, for each bootstrap sample, which solver is best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top 2 perform best in 95, the top three in 99% of the cases</a:t>
            </a:r>
          </a:p>
          <a:p>
            <a:r>
              <a:rPr lang="en-US" dirty="0"/>
              <a:t>Remaining participants</a:t>
            </a:r>
            <a:r>
              <a:rPr lang="en-US" baseline="0" dirty="0"/>
              <a:t> &lt; 1%; consistent with PC</a:t>
            </a:r>
          </a:p>
          <a:p>
            <a:r>
              <a:rPr lang="en-US" baseline="0" dirty="0"/>
              <a:t>Suggests gold, silver + </a:t>
            </a:r>
            <a:r>
              <a:rPr lang="en-US" baseline="0" dirty="0" err="1"/>
              <a:t>bronce</a:t>
            </a:r>
            <a:r>
              <a:rPr lang="en-US" baseline="0" dirty="0"/>
              <a:t> medal</a:t>
            </a:r>
          </a:p>
          <a:p>
            <a:r>
              <a:rPr lang="en-US" baseline="0" dirty="0"/>
              <a:t>However, from practical considerations 2</a:t>
            </a:r>
            <a:r>
              <a:rPr lang="en-US" baseline="30000" dirty="0"/>
              <a:t>nd</a:t>
            </a:r>
            <a:r>
              <a:rPr lang="en-US" baseline="0" dirty="0"/>
              <a:t> stood out: able to predict on a patient by patient basis, </a:t>
            </a:r>
            <a:r>
              <a:rPr lang="en-US" baseline="0" dirty="0" err="1"/>
              <a:t>overfitting</a:t>
            </a:r>
            <a:endParaRPr lang="en-US" baseline="0" dirty="0"/>
          </a:p>
          <a:p>
            <a:r>
              <a:rPr lang="en-US" baseline="0" dirty="0"/>
              <a:t>Rather, decided to award two gold and one </a:t>
            </a:r>
            <a:r>
              <a:rPr lang="en-US" baseline="0" dirty="0" err="1"/>
              <a:t>bronce</a:t>
            </a:r>
            <a:r>
              <a:rPr lang="en-US" baseline="0" dirty="0"/>
              <a:t> medal …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/>
              <a:pPr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42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Extract ALSFRS-values</a:t>
            </a:r>
            <a:r>
              <a:rPr lang="en-US" baseline="0" dirty="0" smtClean="0"/>
              <a:t> from PROACT and derive a gold standard describing future disease progression (mention that other data is available, too)</a:t>
            </a:r>
          </a:p>
          <a:p>
            <a:r>
              <a:rPr lang="en-US" dirty="0" smtClean="0"/>
              <a:t>2) Established baseline </a:t>
            </a:r>
            <a:r>
              <a:rPr lang="en-US" dirty="0"/>
              <a:t>prediction </a:t>
            </a:r>
            <a:r>
              <a:rPr lang="en-US" dirty="0" smtClean="0"/>
              <a:t>method</a:t>
            </a:r>
            <a:r>
              <a:rPr lang="en-US" baseline="0" dirty="0" smtClean="0"/>
              <a:t> </a:t>
            </a:r>
            <a:r>
              <a:rPr lang="en-US" baseline="0" dirty="0"/>
              <a:t>= rather simple model</a:t>
            </a:r>
          </a:p>
          <a:p>
            <a:r>
              <a:rPr lang="en-US" baseline="0" dirty="0" smtClean="0"/>
              <a:t>	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smtClean="0"/>
              <a:t>prediction </a:t>
            </a:r>
            <a:r>
              <a:rPr lang="en-US" baseline="0" dirty="0"/>
              <a:t>is a little off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75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participants used much more advanced</a:t>
            </a:r>
            <a:r>
              <a:rPr lang="en-US" baseline="0" dirty="0"/>
              <a:t> </a:t>
            </a:r>
            <a:r>
              <a:rPr lang="en-US" baseline="0" dirty="0" smtClean="0"/>
              <a:t>models</a:t>
            </a:r>
          </a:p>
          <a:p>
            <a:r>
              <a:rPr lang="en-US" baseline="0" dirty="0" smtClean="0"/>
              <a:t>We used baseline + participant predictions to determine winners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284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de-DE" dirty="0" smtClean="0"/>
              <a:t>Empty </a:t>
            </a:r>
            <a:r>
              <a:rPr lang="de-DE" dirty="0" err="1" smtClean="0"/>
              <a:t>plot</a:t>
            </a:r>
            <a:r>
              <a:rPr lang="de-DE" dirty="0" smtClean="0"/>
              <a:t>: </a:t>
            </a:r>
            <a:r>
              <a:rPr lang="de-DE" dirty="0" err="1" smtClean="0"/>
              <a:t>describe</a:t>
            </a:r>
            <a:r>
              <a:rPr lang="de-DE" dirty="0" smtClean="0"/>
              <a:t> </a:t>
            </a:r>
            <a:r>
              <a:rPr lang="de-DE" dirty="0" err="1" smtClean="0"/>
              <a:t>axis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months</a:t>
            </a:r>
            <a:r>
              <a:rPr lang="de-DE" baseline="0" dirty="0" smtClean="0"/>
              <a:t>/</a:t>
            </a:r>
            <a:r>
              <a:rPr lang="de-DE" baseline="0" dirty="0" err="1" smtClean="0"/>
              <a:t>visits</a:t>
            </a:r>
            <a:r>
              <a:rPr lang="de-DE" baseline="0" dirty="0" smtClean="0"/>
              <a:t> versus ALSFRS total score</a:t>
            </a:r>
          </a:p>
          <a:p>
            <a:pPr marL="228600" indent="-228600">
              <a:buAutoNum type="arabicParenR"/>
            </a:pPr>
            <a:r>
              <a:rPr lang="de-DE" baseline="0" dirty="0" err="1" smtClean="0"/>
              <a:t>Full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plot</a:t>
            </a:r>
            <a:r>
              <a:rPr lang="de-DE" baseline="0" dirty="0" smtClean="0"/>
              <a:t>: one patient; </a:t>
            </a:r>
            <a:r>
              <a:rPr lang="de-DE" baseline="0" dirty="0" err="1" smtClean="0"/>
              <a:t>derived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value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describing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month</a:t>
            </a:r>
            <a:r>
              <a:rPr lang="de-DE" baseline="0" dirty="0" smtClean="0"/>
              <a:t> 3+ (</a:t>
            </a:r>
            <a:r>
              <a:rPr lang="de-DE" baseline="0" dirty="0" err="1" smtClean="0"/>
              <a:t>gold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standard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slope</a:t>
            </a:r>
            <a:r>
              <a:rPr lang="de-DE" baseline="0" dirty="0" smtClean="0"/>
              <a:t>) </a:t>
            </a:r>
            <a:r>
              <a:rPr lang="de-DE" baseline="0" dirty="0" smtClean="0">
                <a:sym typeface="Wingdings" pitchFamily="2" charset="2"/>
              </a:rPr>
              <a:t> </a:t>
            </a:r>
            <a:r>
              <a:rPr lang="de-DE" baseline="0" dirty="0" err="1" smtClean="0">
                <a:sym typeface="Wingdings" pitchFamily="2" charset="2"/>
              </a:rPr>
              <a:t>target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of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baseline="0" dirty="0" err="1" smtClean="0">
                <a:sym typeface="Wingdings" pitchFamily="2" charset="2"/>
              </a:rPr>
              <a:t>predictions</a:t>
            </a:r>
            <a:endParaRPr lang="de-DE" baseline="0" dirty="0" smtClean="0"/>
          </a:p>
          <a:p>
            <a:r>
              <a:rPr lang="de-DE" baseline="0" dirty="0" smtClean="0"/>
              <a:t>3) 0-3 </a:t>
            </a:r>
            <a:r>
              <a:rPr lang="de-DE" baseline="0" dirty="0" err="1" smtClean="0"/>
              <a:t>months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predictions</a:t>
            </a:r>
            <a:r>
              <a:rPr lang="de-DE" baseline="0" dirty="0" smtClean="0"/>
              <a:t>.</a:t>
            </a:r>
            <a:endParaRPr lang="de-DE" baseline="0" dirty="0" smtClean="0">
              <a:sym typeface="Wingdings" pitchFamily="2" charset="2"/>
            </a:endParaRP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 smtClean="0"/>
              <a:pPr/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distribution of slopes</a:t>
            </a:r>
            <a:r>
              <a:rPr lang="en-US" baseline="0"/>
              <a:t> among patients: no clear separation between slow/fast</a:t>
            </a:r>
          </a:p>
          <a:p>
            <a:r>
              <a:rPr lang="en-US" baseline="0"/>
              <a:t>Cam still apply thresholds to define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776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1) Patient </a:t>
            </a:r>
            <a:r>
              <a:rPr lang="de-DE" dirty="0" err="1" smtClean="0"/>
              <a:t>visists</a:t>
            </a:r>
            <a:r>
              <a:rPr lang="de-DE" dirty="0" smtClean="0"/>
              <a:t> vs. ALSFRS total score,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before</a:t>
            </a:r>
            <a:endParaRPr lang="de-DE" baseline="0" dirty="0" smtClean="0"/>
          </a:p>
          <a:p>
            <a:r>
              <a:rPr lang="de-DE" dirty="0" smtClean="0"/>
              <a:t>2) Different </a:t>
            </a:r>
            <a:r>
              <a:rPr lang="de-DE" dirty="0" err="1" smtClean="0"/>
              <a:t>progression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patterns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occur</a:t>
            </a:r>
            <a:r>
              <a:rPr lang="de-DE" baseline="0" dirty="0" smtClean="0"/>
              <a:t> (fast/intermediate/</a:t>
            </a:r>
            <a:r>
              <a:rPr lang="de-DE" baseline="0" dirty="0" err="1" smtClean="0"/>
              <a:t>slow</a:t>
            </a:r>
            <a:r>
              <a:rPr lang="de-DE" baseline="0" dirty="0" smtClean="0"/>
              <a:t>, also non-linear </a:t>
            </a:r>
            <a:r>
              <a:rPr lang="de-DE" baseline="0" dirty="0" err="1" smtClean="0"/>
              <a:t>progression</a:t>
            </a:r>
            <a:r>
              <a:rPr lang="de-DE" baseline="0" dirty="0" smtClean="0"/>
              <a:t>)</a:t>
            </a:r>
          </a:p>
          <a:p>
            <a:r>
              <a:rPr lang="de-DE" baseline="0" dirty="0" smtClean="0"/>
              <a:t>3) </a:t>
            </a:r>
            <a:r>
              <a:rPr lang="de-DE" baseline="0" dirty="0" err="1" smtClean="0"/>
              <a:t>Makes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difficult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predict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slopes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well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… (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 smtClean="0"/>
              <a:pPr/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1) </a:t>
            </a:r>
            <a:r>
              <a:rPr lang="de-DE" baseline="0" dirty="0" smtClean="0"/>
              <a:t>fast </a:t>
            </a:r>
            <a:r>
              <a:rPr lang="de-DE" baseline="0" dirty="0" err="1" smtClean="0"/>
              <a:t>progressing</a:t>
            </a:r>
            <a:r>
              <a:rPr lang="de-DE" baseline="0" dirty="0" smtClean="0"/>
              <a:t> sample</a:t>
            </a:r>
          </a:p>
          <a:p>
            <a:r>
              <a:rPr lang="de-DE" baseline="0" dirty="0" smtClean="0"/>
              <a:t>2)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predict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significant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pattern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0-3months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3+ </a:t>
            </a:r>
            <a:r>
              <a:rPr lang="de-DE" baseline="0" dirty="0" err="1" smtClean="0"/>
              <a:t>months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F406-BDBD-7445-85E8-CECCF182CD73}" type="slidenum">
              <a:rPr lang="de-DE" smtClean="0"/>
              <a:pPr/>
              <a:t>48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7938-6F0D-49EE-A8A8-9A3BA686B44B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07FE-2CEB-4111-B956-DA9719C86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7938-6F0D-49EE-A8A8-9A3BA686B44B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07FE-2CEB-4111-B956-DA9719C86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7938-6F0D-49EE-A8A8-9A3BA686B44B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07FE-2CEB-4111-B956-DA9719C86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7938-6F0D-49EE-A8A8-9A3BA686B44B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07FE-2CEB-4111-B956-DA9719C86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7938-6F0D-49EE-A8A8-9A3BA686B44B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07FE-2CEB-4111-B956-DA9719C86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7938-6F0D-49EE-A8A8-9A3BA686B44B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07FE-2CEB-4111-B956-DA9719C86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7938-6F0D-49EE-A8A8-9A3BA686B44B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07FE-2CEB-4111-B956-DA9719C86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7938-6F0D-49EE-A8A8-9A3BA686B44B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07FE-2CEB-4111-B956-DA9719C86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7938-6F0D-49EE-A8A8-9A3BA686B44B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07FE-2CEB-4111-B956-DA9719C86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7938-6F0D-49EE-A8A8-9A3BA686B44B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07FE-2CEB-4111-B956-DA9719C86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7938-6F0D-49EE-A8A8-9A3BA686B44B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307FE-2CEB-4111-B956-DA9719C861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A7938-6F0D-49EE-A8A8-9A3BA686B44B}" type="datetimeFigureOut">
              <a:rPr lang="en-US" smtClean="0"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307FE-2CEB-4111-B956-DA9719C861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microsoft.com/office/2007/relationships/hdphoto" Target="../media/hdphoto3.wdp"/><Relationship Id="rId3" Type="http://schemas.openxmlformats.org/officeDocument/2006/relationships/notesSlide" Target="../notesSlides/notesSlide10.xml"/><Relationship Id="rId7" Type="http://schemas.microsoft.com/office/2007/relationships/hdphoto" Target="../media/hdphoto1.wdp"/><Relationship Id="rId12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jpeg"/><Relationship Id="rId11" Type="http://schemas.openxmlformats.org/officeDocument/2006/relationships/image" Target="../media/image48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microsoft.com/office/2007/relationships/hdphoto" Target="../media/hdphoto6.wdp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8.wmf"/><Relationship Id="rId12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microsoft.com/office/2007/relationships/hdphoto" Target="../media/hdphoto5.wdp"/><Relationship Id="rId5" Type="http://schemas.openxmlformats.org/officeDocument/2006/relationships/image" Target="../media/image47.wmf"/><Relationship Id="rId10" Type="http://schemas.openxmlformats.org/officeDocument/2006/relationships/image" Target="../media/image50.jpeg"/><Relationship Id="rId4" Type="http://schemas.openxmlformats.org/officeDocument/2006/relationships/oleObject" Target="../embeddings/oleObject6.bin"/><Relationship Id="rId9" Type="http://schemas.microsoft.com/office/2007/relationships/hdphoto" Target="../media/hdphoto4.wdp"/><Relationship Id="rId1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tiff"/><Relationship Id="rId3" Type="http://schemas.openxmlformats.org/officeDocument/2006/relationships/image" Target="../media/image58.tiff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tiff"/><Relationship Id="rId5" Type="http://schemas.openxmlformats.org/officeDocument/2006/relationships/image" Target="../media/image60.png"/><Relationship Id="rId4" Type="http://schemas.openxmlformats.org/officeDocument/2006/relationships/image" Target="../media/image59.tif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gi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4030216" cy="2691731"/>
          </a:xfrm>
        </p:spPr>
        <p:txBody>
          <a:bodyPr>
            <a:normAutofit/>
          </a:bodyPr>
          <a:lstStyle/>
          <a:p>
            <a:r>
              <a:rPr lang="en-US" dirty="0" smtClean="0"/>
              <a:t>Conference Report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3888432" cy="20630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ACGT group meeting</a:t>
            </a:r>
          </a:p>
          <a:p>
            <a:r>
              <a:rPr lang="en-US" sz="2800" dirty="0" smtClean="0"/>
              <a:t>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January, 2013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Yaron</a:t>
            </a:r>
            <a:r>
              <a:rPr lang="en-US" sz="2800" dirty="0" smtClean="0"/>
              <a:t> Orenstein</a:t>
            </a:r>
            <a:endParaRPr lang="en-US" sz="28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380" y="107429"/>
            <a:ext cx="4299620" cy="67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0" y="260648"/>
            <a:ext cx="9109620" cy="578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" y="116632"/>
            <a:ext cx="9139783" cy="628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72200" y="6488668"/>
            <a:ext cx="2753770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ALS functional rating score</a:t>
            </a:r>
            <a:endParaRPr lang="he-IL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748464" y="5445224"/>
            <a:ext cx="0" cy="10434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2" y="260648"/>
            <a:ext cx="9107338" cy="598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6334780"/>
            <a:ext cx="6336704" cy="52322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Goal: Predict ALSFRS in month 12</a:t>
            </a:r>
            <a:endParaRPr lang="he-I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D:\Dropbox\Dropbox\DREAM-7\alsfrs_sample_raw.eps"/>
          <p:cNvPicPr>
            <a:picLocks noChangeAspect="1" noChangeArrowheads="1"/>
          </p:cNvPicPr>
          <p:nvPr/>
        </p:nvPicPr>
        <p:blipFill>
          <a:blip r:embed="rId4" cstate="print"/>
          <a:srcRect l="11607" t="23947"/>
          <a:stretch>
            <a:fillRect/>
          </a:stretch>
        </p:blipFill>
        <p:spPr bwMode="auto">
          <a:xfrm rot="5400000">
            <a:off x="2056085" y="850418"/>
            <a:ext cx="4706475" cy="62266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Measuring performance</a:t>
            </a:r>
            <a:endParaRPr lang="en-US" sz="2800" b="1" dirty="0"/>
          </a:p>
        </p:txBody>
      </p:sp>
      <p:pic>
        <p:nvPicPr>
          <p:cNvPr id="6224" name="Picture 80" descr="D:\Dropbox\Dropbox\DREAM-7\alsfrs_sample.eps"/>
          <p:cNvPicPr>
            <a:picLocks noChangeAspect="1" noChangeArrowheads="1"/>
          </p:cNvPicPr>
          <p:nvPr/>
        </p:nvPicPr>
        <p:blipFill>
          <a:blip r:embed="rId5" cstate="print"/>
          <a:srcRect l="11599" t="23719"/>
          <a:stretch>
            <a:fillRect/>
          </a:stretch>
        </p:blipFill>
        <p:spPr bwMode="auto">
          <a:xfrm rot="5400000">
            <a:off x="2025018" y="882348"/>
            <a:ext cx="4706899" cy="6162821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774752"/>
              </p:ext>
            </p:extLst>
          </p:nvPr>
        </p:nvGraphicFramePr>
        <p:xfrm>
          <a:off x="4346858" y="1918595"/>
          <a:ext cx="382746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Formel" r:id="rId6" imgW="2298401" imgH="393539" progId="Equation.3">
                  <p:embed/>
                </p:oleObj>
              </mc:Choice>
              <mc:Fallback>
                <p:oleObj name="Formel" r:id="rId6" imgW="2298401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858" y="1918595"/>
                        <a:ext cx="3827462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Gerade Verbindung mit Pfeil 2"/>
          <p:cNvCxnSpPr/>
          <p:nvPr/>
        </p:nvCxnSpPr>
        <p:spPr>
          <a:xfrm>
            <a:off x="3491880" y="2823307"/>
            <a:ext cx="3844812" cy="1250462"/>
          </a:xfrm>
          <a:prstGeom prst="straightConnector1">
            <a:avLst/>
          </a:prstGeom>
          <a:ln w="57150" cmpd="sng">
            <a:tailEnd type="arrow"/>
          </a:ln>
          <a:effectLst>
            <a:outerShdw blurRad="40000" dist="58039" dir="582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 rot="16200000">
            <a:off x="542853" y="3349573"/>
            <a:ext cx="155272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ALSFRS score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69059" y="5907266"/>
            <a:ext cx="191772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Months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433209" y="2427519"/>
            <a:ext cx="52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"/>
                <a:cs typeface="Times"/>
              </a:rPr>
              <a:t>m1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048506" y="4116912"/>
            <a:ext cx="52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Times"/>
                <a:cs typeface="Times"/>
              </a:rPr>
              <a:t>m2</a:t>
            </a:r>
          </a:p>
        </p:txBody>
      </p:sp>
    </p:spTree>
    <p:extLst>
      <p:ext uri="{BB962C8B-B14F-4D97-AF65-F5344CB8AC3E}">
        <p14:creationId xmlns:p14="http://schemas.microsoft.com/office/powerpoint/2010/main" val="33193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4014480" y="3580957"/>
            <a:ext cx="136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True slope </a:t>
            </a:r>
            <a:r>
              <a:rPr lang="en-US" i="1"/>
              <a:t>S</a:t>
            </a:r>
          </a:p>
        </p:txBody>
      </p:sp>
      <p:pic>
        <p:nvPicPr>
          <p:cNvPr id="10" name="Bild 9" descr="y7717-slopes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42" y="1153888"/>
            <a:ext cx="3606150" cy="242707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089432" y="1213727"/>
            <a:ext cx="1769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625 patients</a:t>
            </a: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1541670" y="2096601"/>
            <a:ext cx="185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Predicted slope </a:t>
            </a:r>
            <a:r>
              <a:rPr lang="en-US" i="1"/>
              <a:t>P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023653"/>
              </p:ext>
            </p:extLst>
          </p:nvPr>
        </p:nvGraphicFramePr>
        <p:xfrm>
          <a:off x="6413624" y="4122076"/>
          <a:ext cx="1805940" cy="77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name="Formel" r:id="rId5" imgW="987120" imgH="420480" progId="Equation.3">
                  <p:embed/>
                </p:oleObj>
              </mc:Choice>
              <mc:Fallback>
                <p:oleObj name="Formel" r:id="rId5" imgW="98712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624" y="4122076"/>
                        <a:ext cx="1805940" cy="777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5963391" y="4963114"/>
            <a:ext cx="2706407" cy="95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00FF"/>
              </a:buClr>
              <a:buNone/>
            </a:pPr>
            <a:r>
              <a:rPr lang="en-US" sz="2000"/>
              <a:t>Relative measure.	 Prediction trends.</a:t>
            </a:r>
          </a:p>
          <a:p>
            <a:pPr marL="0" indent="0" algn="ctr">
              <a:buClr>
                <a:srgbClr val="0000FF"/>
              </a:buClr>
              <a:buNone/>
            </a:pPr>
            <a:r>
              <a:rPr lang="en-US" sz="2000"/>
              <a:t>-1 &lt; </a:t>
            </a:r>
            <a:r>
              <a:rPr lang="en-US" sz="2000" i="1">
                <a:sym typeface="Symbol"/>
              </a:rPr>
              <a:t></a:t>
            </a:r>
            <a:r>
              <a:rPr lang="en-US" sz="2000">
                <a:sym typeface="Symbol"/>
              </a:rPr>
              <a:t> &lt; 1</a:t>
            </a:r>
            <a:endParaRPr lang="en-US" sz="2000"/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Quantify error</a:t>
            </a:r>
          </a:p>
        </p:txBody>
      </p:sp>
      <p:grpSp>
        <p:nvGrpSpPr>
          <p:cNvPr id="2" name="Gruppierung 3"/>
          <p:cNvGrpSpPr/>
          <p:nvPr/>
        </p:nvGrpSpPr>
        <p:grpSpPr>
          <a:xfrm>
            <a:off x="3029050" y="1153888"/>
            <a:ext cx="3299342" cy="2215025"/>
            <a:chOff x="3029050" y="1363062"/>
            <a:chExt cx="3299342" cy="2215025"/>
          </a:xfrm>
        </p:grpSpPr>
        <p:sp>
          <p:nvSpPr>
            <p:cNvPr id="16" name="Rechteck 15"/>
            <p:cNvSpPr/>
            <p:nvPr/>
          </p:nvSpPr>
          <p:spPr>
            <a:xfrm>
              <a:off x="3058701" y="1411880"/>
              <a:ext cx="3209249" cy="2162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Gerade Verbindung 19"/>
            <p:cNvCxnSpPr/>
            <p:nvPr/>
          </p:nvCxnSpPr>
          <p:spPr>
            <a:xfrm>
              <a:off x="3029050" y="1614448"/>
              <a:ext cx="3299342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0" dist="20000" dir="5400000" rotWithShape="0">
                <a:srgbClr val="FFFFFF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flipV="1">
              <a:off x="5491456" y="1363062"/>
              <a:ext cx="0" cy="221502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0" dist="20000" dir="5400000" rotWithShape="0">
                <a:srgbClr val="FFFFFF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3891419" y="2050750"/>
              <a:ext cx="68579" cy="77225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Gerade Verbindung mit Pfeil 31"/>
            <p:cNvCxnSpPr>
              <a:stCxn id="28" idx="6"/>
            </p:cNvCxnSpPr>
            <p:nvPr/>
          </p:nvCxnSpPr>
          <p:spPr>
            <a:xfrm flipV="1">
              <a:off x="3959998" y="2089150"/>
              <a:ext cx="1531458" cy="213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>
              <a:stCxn id="28" idx="0"/>
            </p:cNvCxnSpPr>
            <p:nvPr/>
          </p:nvCxnSpPr>
          <p:spPr>
            <a:xfrm flipH="1" flipV="1">
              <a:off x="3924300" y="1605867"/>
              <a:ext cx="1409" cy="444883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/>
            <p:cNvSpPr txBox="1"/>
            <p:nvPr/>
          </p:nvSpPr>
          <p:spPr>
            <a:xfrm>
              <a:off x="4586951" y="1996513"/>
              <a:ext cx="385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>
                  <a:latin typeface="Times"/>
                  <a:cs typeface="Times"/>
                </a:rPr>
                <a:t>s</a:t>
              </a:r>
              <a:r>
                <a:rPr lang="en-US" sz="2000" i="1" baseline="-25000">
                  <a:latin typeface="Times"/>
                  <a:cs typeface="Times"/>
                </a:rPr>
                <a:t>i</a:t>
              </a: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3592302" y="1558341"/>
              <a:ext cx="399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latin typeface="Times"/>
                  <a:cs typeface="Times"/>
                </a:rPr>
                <a:t>p</a:t>
              </a:r>
              <a:r>
                <a:rPr lang="en-US" sz="2000" i="1" baseline="-25000">
                  <a:latin typeface="Times"/>
                  <a:cs typeface="Times"/>
                </a:rPr>
                <a:t>i</a:t>
              </a:r>
            </a:p>
          </p:txBody>
        </p:sp>
      </p:grpSp>
      <p:grpSp>
        <p:nvGrpSpPr>
          <p:cNvPr id="4" name="Gruppierung 1"/>
          <p:cNvGrpSpPr/>
          <p:nvPr/>
        </p:nvGrpSpPr>
        <p:grpSpPr>
          <a:xfrm>
            <a:off x="-199370" y="4065588"/>
            <a:ext cx="3941379" cy="2249302"/>
            <a:chOff x="-199370" y="4065588"/>
            <a:chExt cx="3941379" cy="2249302"/>
          </a:xfrm>
        </p:grpSpPr>
        <p:graphicFrame>
          <p:nvGraphicFramePr>
            <p:cNvPr id="7" name="Objek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9083166"/>
                </p:ext>
              </p:extLst>
            </p:nvPr>
          </p:nvGraphicFramePr>
          <p:xfrm>
            <a:off x="339725" y="4065588"/>
            <a:ext cx="2852738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1" name="Equation" r:id="rId7" imgW="1574640" imgH="482400" progId="Equation.3">
                    <p:embed/>
                  </p:oleObj>
                </mc:Choice>
                <mc:Fallback>
                  <p:oleObj name="Equation" r:id="rId7" imgW="157464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725" y="4065588"/>
                          <a:ext cx="2852738" cy="885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4"/>
            <p:cNvSpPr txBox="1">
              <a:spLocks noChangeArrowheads="1"/>
            </p:cNvSpPr>
            <p:nvPr/>
          </p:nvSpPr>
          <p:spPr bwMode="auto">
            <a:xfrm>
              <a:off x="-199370" y="4963114"/>
              <a:ext cx="3941379" cy="951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0000FF"/>
                </a:buClr>
                <a:buNone/>
              </a:pPr>
              <a:r>
                <a:rPr lang="en-US" sz="2000"/>
                <a:t>Absolute deviations.</a:t>
              </a:r>
            </a:p>
            <a:p>
              <a:pPr marL="0" indent="0" algn="ctr">
                <a:buClr>
                  <a:srgbClr val="0000FF"/>
                </a:buClr>
                <a:buNone/>
              </a:pPr>
              <a:r>
                <a:rPr lang="en-US" sz="2000"/>
                <a:t>Units ~ measured quantity.</a:t>
              </a:r>
            </a:p>
            <a:p>
              <a:pPr marL="0" indent="0" algn="ctr">
                <a:buClr>
                  <a:srgbClr val="0000FF"/>
                </a:buClr>
                <a:buNone/>
              </a:pPr>
              <a:r>
                <a:rPr lang="en-US" sz="2000"/>
                <a:t>∞</a:t>
              </a:r>
              <a:r>
                <a:rPr lang="en-US" sz="2000">
                  <a:sym typeface="Symbol"/>
                </a:rPr>
                <a:t> &gt; </a:t>
              </a:r>
              <a:r>
                <a:rPr lang="en-US" sz="2000" i="1"/>
                <a:t>RMSD &gt;</a:t>
              </a:r>
              <a:r>
                <a:rPr lang="en-US" sz="2000">
                  <a:sym typeface="Symbol"/>
                </a:rPr>
                <a:t> 0</a:t>
              </a:r>
              <a:endParaRPr lang="en-US" sz="2000"/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>
              <a:off x="1027672" y="6130224"/>
              <a:ext cx="14872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2531230" y="5945558"/>
              <a:ext cx="766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Better</a:t>
              </a:r>
            </a:p>
          </p:txBody>
        </p:sp>
      </p:grpSp>
      <p:cxnSp>
        <p:nvCxnSpPr>
          <p:cNvPr id="26" name="Gerade Verbindung mit Pfeil 25"/>
          <p:cNvCxnSpPr/>
          <p:nvPr/>
        </p:nvCxnSpPr>
        <p:spPr>
          <a:xfrm flipV="1">
            <a:off x="6852995" y="6130224"/>
            <a:ext cx="99534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7777128" y="5929276"/>
            <a:ext cx="76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83851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429" cy="625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04048" y="2060848"/>
            <a:ext cx="3888432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difficulty </a:t>
            </a:r>
            <a:r>
              <a:rPr lang="en-US" dirty="0"/>
              <a:t>speaking clearly or </a:t>
            </a:r>
            <a:r>
              <a:rPr lang="en-US" dirty="0" smtClean="0"/>
              <a:t>swallowing 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6678234" y="1250758"/>
            <a:ext cx="324036" cy="13681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88" y="188640"/>
            <a:ext cx="9155088" cy="623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79904" cy="607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performer – 1</a:t>
            </a:r>
            <a:r>
              <a:rPr lang="en-US" baseline="30000" dirty="0" smtClean="0"/>
              <a:t>st</a:t>
            </a:r>
            <a:r>
              <a:rPr lang="en-US" dirty="0" smtClean="0"/>
              <a:t> place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Lilly Fang and Lester Mackey, Stanford.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Prize money: 25,000 USD.</a:t>
            </a:r>
            <a:endParaRPr lang="he-IL" dirty="0"/>
          </a:p>
        </p:txBody>
      </p:sp>
      <p:pic>
        <p:nvPicPr>
          <p:cNvPr id="50178" name="Picture 2" descr="Lester Mac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16954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://www.innocentive.com/blog/wp-content/uploads/2012/12/LF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1656184" cy="20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features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data – measured once for each patient:</a:t>
            </a:r>
          </a:p>
          <a:p>
            <a:pPr lvl="1"/>
            <a:r>
              <a:rPr lang="en-US" dirty="0" smtClean="0"/>
              <a:t>Demographics (age, sex, race).</a:t>
            </a:r>
          </a:p>
          <a:p>
            <a:pPr lvl="1"/>
            <a:r>
              <a:rPr lang="en-US" dirty="0" smtClean="0"/>
              <a:t>ALS history (time of onset, site of onset).</a:t>
            </a:r>
          </a:p>
          <a:p>
            <a:pPr lvl="1"/>
            <a:r>
              <a:rPr lang="en-US" dirty="0" smtClean="0"/>
              <a:t>Family history and more…</a:t>
            </a:r>
          </a:p>
          <a:p>
            <a:pPr lvl="1"/>
            <a:endParaRPr lang="en-US" dirty="0"/>
          </a:p>
          <a:p>
            <a:r>
              <a:rPr lang="en-US" dirty="0" smtClean="0"/>
              <a:t>Categorical data as binary indicators.</a:t>
            </a:r>
          </a:p>
          <a:p>
            <a:endParaRPr lang="en-US" dirty="0"/>
          </a:p>
          <a:p>
            <a:r>
              <a:rPr lang="en-US" dirty="0" smtClean="0"/>
              <a:t>Total of 49 static features.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753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RECOMB satellite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Annual satellite conferences:</a:t>
            </a:r>
          </a:p>
          <a:p>
            <a:pPr lvl="1"/>
            <a:r>
              <a:rPr lang="en-US" dirty="0" smtClean="0"/>
              <a:t>RG: Regulatory Genomics.</a:t>
            </a:r>
          </a:p>
          <a:p>
            <a:pPr lvl="1"/>
            <a:r>
              <a:rPr lang="en-US" dirty="0" smtClean="0"/>
              <a:t>SB: System Biology.</a:t>
            </a:r>
          </a:p>
          <a:p>
            <a:pPr lvl="1"/>
            <a:r>
              <a:rPr lang="en-US" dirty="0" smtClean="0"/>
              <a:t>DREAM Challenges.</a:t>
            </a:r>
          </a:p>
          <a:p>
            <a:endParaRPr lang="en-US" dirty="0" smtClean="0"/>
          </a:p>
          <a:p>
            <a:r>
              <a:rPr lang="en-US" sz="3000" dirty="0" smtClean="0"/>
              <a:t>Organized by:</a:t>
            </a:r>
          </a:p>
          <a:p>
            <a:pPr lvl="1"/>
            <a:r>
              <a:rPr lang="en-US" sz="2600" dirty="0"/>
              <a:t>Andrea </a:t>
            </a:r>
            <a:r>
              <a:rPr lang="en-US" sz="2600" dirty="0" err="1"/>
              <a:t>Califano</a:t>
            </a:r>
            <a:r>
              <a:rPr lang="en-US" sz="2600" dirty="0"/>
              <a:t> (Columbia </a:t>
            </a:r>
            <a:r>
              <a:rPr lang="en-US" sz="2600" dirty="0" smtClean="0"/>
              <a:t>University)</a:t>
            </a:r>
          </a:p>
          <a:p>
            <a:pPr lvl="1"/>
            <a:r>
              <a:rPr lang="en-US" sz="2600" dirty="0" err="1" smtClean="0"/>
              <a:t>Manolis</a:t>
            </a:r>
            <a:r>
              <a:rPr lang="en-US" sz="2600" dirty="0" smtClean="0"/>
              <a:t> </a:t>
            </a:r>
            <a:r>
              <a:rPr lang="en-US" sz="2600" dirty="0" err="1"/>
              <a:t>Kellis</a:t>
            </a:r>
            <a:r>
              <a:rPr lang="en-US" sz="2600" dirty="0"/>
              <a:t> </a:t>
            </a:r>
            <a:r>
              <a:rPr lang="en-US" sz="2600" dirty="0" smtClean="0"/>
              <a:t>(MIT)</a:t>
            </a:r>
          </a:p>
          <a:p>
            <a:pPr lvl="1"/>
            <a:r>
              <a:rPr lang="en-US" sz="2600" dirty="0" smtClean="0"/>
              <a:t>Sylvia </a:t>
            </a:r>
            <a:r>
              <a:rPr lang="en-US" sz="2600" dirty="0"/>
              <a:t>Plevritis (Stanford </a:t>
            </a:r>
            <a:r>
              <a:rPr lang="en-US" sz="2600" dirty="0" smtClean="0"/>
              <a:t>University)</a:t>
            </a:r>
          </a:p>
          <a:p>
            <a:pPr lvl="1"/>
            <a:r>
              <a:rPr lang="en-US" sz="2600" dirty="0" smtClean="0"/>
              <a:t>Gustavo </a:t>
            </a:r>
            <a:r>
              <a:rPr lang="en-US" sz="2600" dirty="0" err="1"/>
              <a:t>Stolovitzky</a:t>
            </a:r>
            <a:r>
              <a:rPr lang="en-US" sz="2600" dirty="0"/>
              <a:t> (IBM</a:t>
            </a:r>
            <a:r>
              <a:rPr lang="en-US" sz="2600" dirty="0" smtClean="0"/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features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 smtClean="0"/>
              <a:t>Temporal data:</a:t>
            </a:r>
          </a:p>
          <a:p>
            <a:pPr lvl="1"/>
            <a:r>
              <a:rPr lang="en-US" dirty="0" smtClean="0"/>
              <a:t>Calculated mean, </a:t>
            </a:r>
            <a:r>
              <a:rPr lang="en-US" dirty="0" err="1" smtClean="0"/>
              <a:t>std</a:t>
            </a:r>
            <a:r>
              <a:rPr lang="en-US" dirty="0" smtClean="0"/>
              <a:t>, slope, last value, max,… for:</a:t>
            </a:r>
          </a:p>
          <a:p>
            <a:pPr lvl="2"/>
            <a:r>
              <a:rPr lang="en-US" dirty="0" smtClean="0"/>
              <a:t>ALSFRS question scores.</a:t>
            </a:r>
          </a:p>
          <a:p>
            <a:pPr lvl="2"/>
            <a:r>
              <a:rPr lang="en-US" dirty="0" smtClean="0"/>
              <a:t>Alternative ALS measures (forced &amp; slow vital capacity).</a:t>
            </a:r>
          </a:p>
          <a:p>
            <a:pPr lvl="2"/>
            <a:r>
              <a:rPr lang="en-US" dirty="0" smtClean="0"/>
              <a:t>Weight, height, blood pressure, respiratory rate.</a:t>
            </a:r>
          </a:p>
          <a:p>
            <a:pPr lvl="2"/>
            <a:r>
              <a:rPr lang="en-US" dirty="0" smtClean="0"/>
              <a:t>Lab tests (eventually, unused).</a:t>
            </a:r>
          </a:p>
          <a:p>
            <a:pPr lvl="1"/>
            <a:r>
              <a:rPr lang="en-US" dirty="0" smtClean="0"/>
              <a:t>Computed pairwise slopes (derivative of time series) – and extract same statistics.</a:t>
            </a:r>
          </a:p>
          <a:p>
            <a:endParaRPr lang="en-US" dirty="0" smtClean="0"/>
          </a:p>
          <a:p>
            <a:r>
              <a:rPr lang="en-US" dirty="0" smtClean="0"/>
              <a:t>Total of 435 temporal features.</a:t>
            </a:r>
          </a:p>
        </p:txBody>
      </p:sp>
    </p:spTree>
    <p:extLst>
      <p:ext uri="{BB962C8B-B14F-4D97-AF65-F5344CB8AC3E}">
        <p14:creationId xmlns:p14="http://schemas.microsoft.com/office/powerpoint/2010/main" val="17912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3024"/>
            <a:ext cx="8724393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6163803"/>
            <a:ext cx="25922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/>
              <a:t>Months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7419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1016"/>
            <a:ext cx="8280920" cy="538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1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patient missing 10% of features.</a:t>
            </a:r>
          </a:p>
          <a:p>
            <a:endParaRPr lang="en-US" dirty="0" smtClean="0"/>
          </a:p>
          <a:p>
            <a:r>
              <a:rPr lang="en-US" dirty="0" smtClean="0"/>
              <a:t>One patient missing 55% of features!</a:t>
            </a:r>
          </a:p>
          <a:p>
            <a:endParaRPr lang="en-US" dirty="0" smtClean="0"/>
          </a:p>
          <a:p>
            <a:r>
              <a:rPr lang="en-US" dirty="0" smtClean="0"/>
              <a:t>Missing values imputed using median.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49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and inference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Regression model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Future ALSFRS Slope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tx2"/>
                </a:solidFill>
              </a:rPr>
              <a:t>f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features</a:t>
            </a:r>
            <a:r>
              <a:rPr lang="en-US" dirty="0" smtClean="0"/>
              <a:t>) + </a:t>
            </a:r>
            <a:r>
              <a:rPr lang="en-US" dirty="0" smtClean="0">
                <a:solidFill>
                  <a:srgbClr val="FF0000"/>
                </a:solidFill>
              </a:rPr>
              <a:t>noise</a:t>
            </a:r>
          </a:p>
          <a:p>
            <a:endParaRPr lang="en-US" dirty="0"/>
          </a:p>
          <a:p>
            <a:r>
              <a:rPr lang="en-US" dirty="0" smtClean="0"/>
              <a:t>Goal: infer </a:t>
            </a:r>
            <a:r>
              <a:rPr lang="en-US" dirty="0" smtClean="0">
                <a:solidFill>
                  <a:schemeClr val="tx2"/>
                </a:solidFill>
              </a:rPr>
              <a:t>f</a:t>
            </a:r>
            <a:r>
              <a:rPr lang="en-US" dirty="0" smtClean="0"/>
              <a:t> from data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Bayesian</a:t>
            </a:r>
            <a:r>
              <a:rPr lang="en-US" dirty="0" smtClean="0"/>
              <a:t>: Place a prior on </a:t>
            </a:r>
            <a:r>
              <a:rPr lang="en-US" dirty="0" smtClean="0">
                <a:solidFill>
                  <a:schemeClr val="tx2"/>
                </a:solidFill>
              </a:rPr>
              <a:t>f</a:t>
            </a:r>
            <a:r>
              <a:rPr lang="en-US" dirty="0" smtClean="0"/>
              <a:t>, infer its posterior.</a:t>
            </a: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Bonus</a:t>
            </a:r>
            <a:r>
              <a:rPr lang="en-US" dirty="0" smtClean="0"/>
              <a:t>: Uncertainty estimates for each prediction.</a:t>
            </a:r>
          </a:p>
          <a:p>
            <a:endParaRPr lang="en-US" dirty="0"/>
          </a:p>
          <a:p>
            <a:r>
              <a:rPr lang="en-US" dirty="0" smtClean="0"/>
              <a:t>What prior?</a:t>
            </a:r>
          </a:p>
          <a:p>
            <a:pPr lvl="1"/>
            <a:r>
              <a:rPr lang="en-US" dirty="0" smtClean="0"/>
              <a:t>Flexible and </a:t>
            </a:r>
            <a:r>
              <a:rPr lang="en-US" dirty="0" err="1" smtClean="0"/>
              <a:t>nonparameteric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Avoid restrictive assumptions about functional form</a:t>
            </a:r>
          </a:p>
          <a:p>
            <a:pPr lvl="1"/>
            <a:r>
              <a:rPr lang="en-US" dirty="0" smtClean="0"/>
              <a:t>Favor simple, sparse models.</a:t>
            </a:r>
          </a:p>
          <a:p>
            <a:pPr lvl="2"/>
            <a:r>
              <a:rPr lang="en-US" dirty="0" smtClean="0"/>
              <a:t>Avoid </a:t>
            </a:r>
            <a:r>
              <a:rPr lang="en-US" dirty="0" err="1" smtClean="0"/>
              <a:t>overfitting</a:t>
            </a:r>
            <a:r>
              <a:rPr lang="en-US" dirty="0" smtClean="0"/>
              <a:t> to a large number of irrelevant features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6803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additive regression trees*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smtClean="0"/>
              <a:t>f(features) = sum of decision trees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Simplicity = tree depends on few features.</a:t>
            </a:r>
          </a:p>
          <a:p>
            <a:pPr lvl="1"/>
            <a:r>
              <a:rPr lang="en-US" dirty="0" smtClean="0"/>
              <a:t>Irrelevant features seldom selected.</a:t>
            </a:r>
          </a:p>
          <a:p>
            <a:r>
              <a:rPr lang="en-US" dirty="0" smtClean="0"/>
              <a:t>Similar to </a:t>
            </a:r>
            <a:r>
              <a:rPr lang="en-US" dirty="0" err="1" smtClean="0"/>
              <a:t>frequentist</a:t>
            </a:r>
            <a:r>
              <a:rPr lang="en-US" dirty="0" smtClean="0"/>
              <a:t> ensemble methods.</a:t>
            </a:r>
          </a:p>
          <a:p>
            <a:pPr lvl="1"/>
            <a:r>
              <a:rPr lang="en-US" dirty="0" smtClean="0"/>
              <a:t>Boosted decision trees, random forests.</a:t>
            </a:r>
          </a:p>
          <a:p>
            <a:pPr marL="0" indent="0">
              <a:buNone/>
            </a:pPr>
            <a:r>
              <a:rPr lang="en-US" sz="2400" dirty="0" smtClean="0"/>
              <a:t>* </a:t>
            </a:r>
            <a:r>
              <a:rPr lang="en-US" sz="2400" dirty="0" err="1" smtClean="0"/>
              <a:t>Chipman</a:t>
            </a:r>
            <a:r>
              <a:rPr lang="en-US" sz="2400" dirty="0" smtClean="0"/>
              <a:t>, George and McCulloch (2010)</a:t>
            </a:r>
            <a:endParaRPr lang="he-IL" sz="24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128792" cy="177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4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and inference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We have a prior, need to estimate posterior.</a:t>
            </a:r>
          </a:p>
          <a:p>
            <a:r>
              <a:rPr lang="en-US" dirty="0" smtClean="0"/>
              <a:t>Estimating f: Markov Chain Monte Carlo.</a:t>
            </a:r>
          </a:p>
          <a:p>
            <a:r>
              <a:rPr lang="en-US" dirty="0" smtClean="0"/>
              <a:t>10,000 posterior samples: f</a:t>
            </a:r>
            <a:r>
              <a:rPr lang="en-US" baseline="-25000" dirty="0" smtClean="0"/>
              <a:t>1</a:t>
            </a:r>
            <a:r>
              <a:rPr lang="en-US" dirty="0" smtClean="0"/>
              <a:t>, f</a:t>
            </a:r>
            <a:r>
              <a:rPr lang="en-US" baseline="-25000" dirty="0"/>
              <a:t>2</a:t>
            </a:r>
            <a:r>
              <a:rPr lang="en-US" dirty="0" smtClean="0"/>
              <a:t>, f</a:t>
            </a:r>
            <a:r>
              <a:rPr lang="en-US" baseline="-25000" dirty="0"/>
              <a:t>3</a:t>
            </a:r>
            <a:r>
              <a:rPr lang="en-US" dirty="0" smtClean="0"/>
              <a:t>, f</a:t>
            </a:r>
            <a:r>
              <a:rPr lang="en-US" baseline="-25000" dirty="0"/>
              <a:t>4</a:t>
            </a:r>
            <a:r>
              <a:rPr lang="en-US" dirty="0" smtClean="0"/>
              <a:t>, …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</a:t>
            </a:r>
          </a:p>
          <a:p>
            <a:endParaRPr lang="en-US" sz="2400" dirty="0" smtClean="0"/>
          </a:p>
          <a:p>
            <a:r>
              <a:rPr lang="en-US" dirty="0" smtClean="0"/>
              <a:t>Prediction: Posterior mean</a:t>
            </a:r>
          </a:p>
          <a:p>
            <a:pPr lvl="1"/>
            <a:r>
              <a:rPr lang="en-US" dirty="0" smtClean="0"/>
              <a:t>Average of f</a:t>
            </a:r>
            <a:r>
              <a:rPr lang="en-US" baseline="-25000" dirty="0" smtClean="0"/>
              <a:t>1</a:t>
            </a:r>
            <a:r>
              <a:rPr lang="en-US" dirty="0" smtClean="0"/>
              <a:t>(features), f</a:t>
            </a:r>
            <a:r>
              <a:rPr lang="en-US" baseline="-25000" dirty="0"/>
              <a:t>2</a:t>
            </a:r>
            <a:r>
              <a:rPr lang="en-US" dirty="0" smtClean="0"/>
              <a:t>(features), f</a:t>
            </a:r>
            <a:r>
              <a:rPr lang="en-US" baseline="-25000" dirty="0"/>
              <a:t>3</a:t>
            </a:r>
            <a:r>
              <a:rPr lang="en-US" dirty="0" smtClean="0"/>
              <a:t>(features),..</a:t>
            </a:r>
          </a:p>
          <a:p>
            <a:r>
              <a:rPr lang="en-US" dirty="0" smtClean="0"/>
              <a:t>Variance reduction</a:t>
            </a:r>
          </a:p>
          <a:p>
            <a:pPr lvl="1"/>
            <a:r>
              <a:rPr lang="en-US" dirty="0" smtClean="0"/>
              <a:t>Average predictions of 10 BART models</a:t>
            </a:r>
            <a:endParaRPr lang="he-IL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7125219" cy="93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18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important features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Shown by average usage.</a:t>
            </a:r>
          </a:p>
          <a:p>
            <a:pPr lvl="1"/>
            <a:r>
              <a:rPr lang="en-US" dirty="0" smtClean="0"/>
              <a:t>Many pairwise slope features.</a:t>
            </a:r>
          </a:p>
          <a:p>
            <a:pPr lvl="1"/>
            <a:r>
              <a:rPr lang="en-US" dirty="0" smtClean="0"/>
              <a:t>Lab data was not used.</a:t>
            </a:r>
            <a:endParaRPr lang="he-IL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4542261" cy="337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3717032"/>
            <a:ext cx="2304256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/>
              <a:t>More days since onset =&gt; slower progression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00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most important features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2074"/>
            <a:ext cx="8352928" cy="480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6453336"/>
            <a:ext cx="3024336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Almost as good as all features</a:t>
            </a:r>
            <a:endParaRPr lang="he-IL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411450" y="5400047"/>
            <a:ext cx="144016" cy="105328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comparison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Additive decision trees especially effective.</a:t>
            </a:r>
          </a:p>
          <a:p>
            <a:r>
              <a:rPr lang="en-US" sz="2800" dirty="0" err="1" smtClean="0"/>
              <a:t>Featuriziation</a:t>
            </a:r>
            <a:r>
              <a:rPr lang="en-US" sz="2800" dirty="0" smtClean="0"/>
              <a:t> is a main differentiator of competitors.</a:t>
            </a:r>
            <a:endParaRPr lang="he-IL" sz="28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556792"/>
            <a:ext cx="70008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4139952" cy="4525963"/>
          </a:xfrm>
        </p:spPr>
        <p:txBody>
          <a:bodyPr/>
          <a:lstStyle/>
          <a:p>
            <a:r>
              <a:rPr lang="en-US" dirty="0" smtClean="0"/>
              <a:t>RECOMB takes place: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est </a:t>
            </a:r>
            <a:r>
              <a:rPr lang="en-US" dirty="0" smtClean="0"/>
              <a:t>coast.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ast </a:t>
            </a:r>
            <a:r>
              <a:rPr lang="en-US" dirty="0" smtClean="0"/>
              <a:t>coast.</a:t>
            </a:r>
          </a:p>
          <a:p>
            <a:pPr lvl="1"/>
            <a:r>
              <a:rPr lang="en-US" dirty="0" smtClean="0"/>
              <a:t>Europe.</a:t>
            </a:r>
          </a:p>
          <a:p>
            <a:endParaRPr lang="en-US" dirty="0"/>
          </a:p>
          <a:p>
            <a:r>
              <a:rPr lang="en-US" dirty="0" smtClean="0"/>
              <a:t>This year: San Francisco bay area.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4673005" cy="492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028384" y="6021288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76256" y="1340768"/>
            <a:ext cx="567680" cy="368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64288" y="5229200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1600" y="6309320"/>
            <a:ext cx="396044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Conference at Hotel </a:t>
            </a:r>
            <a:r>
              <a:rPr lang="en-US" dirty="0" err="1" smtClean="0"/>
              <a:t>Sofitel</a:t>
            </a:r>
            <a:r>
              <a:rPr lang="en-US" dirty="0" smtClean="0"/>
              <a:t>, </a:t>
            </a:r>
            <a:r>
              <a:rPr lang="en-US" dirty="0" err="1" smtClean="0"/>
              <a:t>Bellmont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  <a:endCxn id="7" idx="3"/>
          </p:cNvCxnSpPr>
          <p:nvPr/>
        </p:nvCxnSpPr>
        <p:spPr>
          <a:xfrm flipV="1">
            <a:off x="4932040" y="5413588"/>
            <a:ext cx="2263884" cy="10803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Performer –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Guang</a:t>
            </a:r>
            <a:r>
              <a:rPr lang="en-US" dirty="0" smtClean="0"/>
              <a:t> Li, </a:t>
            </a:r>
            <a:r>
              <a:rPr lang="en-US" dirty="0" err="1" smtClean="0"/>
              <a:t>Liuxia</a:t>
            </a:r>
            <a:r>
              <a:rPr lang="en-US" dirty="0" smtClean="0"/>
              <a:t> Wang</a:t>
            </a:r>
            <a:r>
              <a:rPr lang="en-US" dirty="0" smtClean="0"/>
              <a:t>, </a:t>
            </a:r>
            <a:r>
              <a:rPr lang="en-US" dirty="0" smtClean="0"/>
              <a:t>SENTRANA.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Company that solves business problems using mathematical </a:t>
            </a:r>
            <a:r>
              <a:rPr lang="en-US" dirty="0" smtClean="0"/>
              <a:t>modeling.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son of the owner has ALS, and the prize money </a:t>
            </a:r>
            <a:r>
              <a:rPr lang="en-US" dirty="0" smtClean="0"/>
              <a:t>(25k$) was donated.</a:t>
            </a:r>
            <a:endParaRPr 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0768"/>
            <a:ext cx="1944241" cy="400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preparation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missing data, different measurements for different variables, too much </a:t>
            </a:r>
            <a:r>
              <a:rPr lang="en-US" dirty="0" smtClean="0"/>
              <a:t>data.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First step: choice of variables according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Literature: age, time of onset, etc.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Exploratory analysis (next slide)</a:t>
            </a:r>
          </a:p>
        </p:txBody>
      </p:sp>
    </p:spTree>
    <p:extLst>
      <p:ext uri="{BB962C8B-B14F-4D97-AF65-F5344CB8AC3E}">
        <p14:creationId xmlns:p14="http://schemas.microsoft.com/office/powerpoint/2010/main" val="258877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analysis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Grouped features into 5 categories based on correlation matrix.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04" y="2708920"/>
            <a:ext cx="69532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3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analysis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a non-linear relationship between initial disease condition and future progression slop.</a:t>
            </a:r>
          </a:p>
          <a:p>
            <a:endParaRPr lang="en-US" dirty="0"/>
          </a:p>
          <a:p>
            <a:r>
              <a:rPr lang="en-US" dirty="0" smtClean="0"/>
              <a:t>Fitted a quadratic model.</a:t>
            </a:r>
          </a:p>
          <a:p>
            <a:endParaRPr lang="en-US" dirty="0"/>
          </a:p>
          <a:p>
            <a:r>
              <a:rPr lang="en-US" dirty="0" smtClean="0"/>
              <a:t>Hypothesis: good and                                      bad conditions are relatively stable.</a:t>
            </a:r>
            <a:endParaRPr lang="he-IL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92310"/>
            <a:ext cx="38671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42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analysis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good predictors: time of onset, deterioration rate since onset                           </a:t>
            </a:r>
            <a:r>
              <a:rPr lang="en-US" sz="2400" dirty="0" smtClean="0"/>
              <a:t>(40-ALSscore)/(onset date-first trial date).</a:t>
            </a:r>
            <a:endParaRPr lang="he-IL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356992"/>
            <a:ext cx="72580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03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 questionnaire features</a:t>
            </a:r>
            <a:endParaRPr lang="he-IL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97177"/>
              </p:ext>
            </p:extLst>
          </p:nvPr>
        </p:nvGraphicFramePr>
        <p:xfrm>
          <a:off x="539552" y="1412776"/>
          <a:ext cx="8280919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9096"/>
                <a:gridCol w="3139096"/>
                <a:gridCol w="2002727"/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 category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 name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Definition logic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rowSpan="15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Three month ALS RS Score Information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Three_month_slope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MSC_three_month_slope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First_score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Score_three_moths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Score_three_month_26_abs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Hand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Body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Leg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Chest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Face_three_month_slope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Hand_three_month_slope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Body_three_month_slope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Leg_three_month_slope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Data exploration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Chest_three_month_slope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Data exploration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31950" y="2320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5877272"/>
            <a:ext cx="8229600" cy="9807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Missing data – imputed when possible (using the mean or the mode), otherwise binary variable to indicate it.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7382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More features</a:t>
            </a:r>
            <a:endParaRPr lang="he-I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804069"/>
              </p:ext>
            </p:extLst>
          </p:nvPr>
        </p:nvGraphicFramePr>
        <p:xfrm>
          <a:off x="539552" y="1124744"/>
          <a:ext cx="8208911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9595"/>
                <a:gridCol w="2909658"/>
                <a:gridCol w="2909658"/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 category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Variable name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Definition logic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rowSpan="6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Onset Information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Onset delta log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Literature and 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Onset </a:t>
                      </a:r>
                      <a:r>
                        <a:rPr lang="en-US" sz="1600" dirty="0">
                          <a:effectLst/>
                        </a:rPr>
                        <a:t>drag delta diff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Literature and 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Drag delta missing ind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Missing value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Onset site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Literature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Onset slope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3271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Onset_age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Literature and 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Family History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Als_ind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Literature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Neuro_disease_ind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Literature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Vital Capacity Information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Tvc_slope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Literature and 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Svc_slope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Literature and 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Vc_slope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Inconsistent measures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Fvc_ind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Inconsistent measures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Lab Test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Uric_acid_value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Literature and 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Uric_acid_value_missing_ind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Missing value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Vital Signs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Weight_slop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RR_slope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Avg_RR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Pulse_slope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Literature and data exploration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Average_pulse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Literature and data exploration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9550" y="1935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RANDOM FOREST: creates many random trees, and aggregate results.</a:t>
            </a:r>
          </a:p>
          <a:p>
            <a:endParaRPr lang="en-US" dirty="0"/>
          </a:p>
          <a:p>
            <a:r>
              <a:rPr lang="en-US" dirty="0" smtClean="0"/>
              <a:t>Rationale for using </a:t>
            </a:r>
            <a:r>
              <a:rPr lang="en-US" dirty="0" smtClean="0"/>
              <a:t>4 different </a:t>
            </a:r>
            <a:r>
              <a:rPr lang="en-US" dirty="0" smtClean="0"/>
              <a:t>models: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Many missing values.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Inconsistency in measurements.</a:t>
            </a: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289594"/>
              </p:ext>
            </p:extLst>
          </p:nvPr>
        </p:nvGraphicFramePr>
        <p:xfrm>
          <a:off x="899592" y="5301208"/>
          <a:ext cx="720080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8"/>
                <a:gridCol w="2808312"/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Variables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Missing data percentage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Uric acid value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87.22%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Time difference between onset and diagnosis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77.56%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86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US" dirty="0" smtClean="0"/>
              <a:t>Build 4 different models (due to missing data and variables inconsistency</a:t>
            </a:r>
            <a:r>
              <a:rPr lang="en-US" dirty="0" smtClean="0"/>
              <a:t>).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44722"/>
            <a:ext cx="6308293" cy="41773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961677"/>
              </p:ext>
            </p:extLst>
          </p:nvPr>
        </p:nvGraphicFramePr>
        <p:xfrm>
          <a:off x="0" y="3068959"/>
          <a:ext cx="2411760" cy="37322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11760"/>
              </a:tblGrid>
              <a:tr h="812473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data</a:t>
                      </a:r>
                    </a:p>
                    <a:p>
                      <a:pPr algn="l" rtl="0"/>
                      <a:endParaRPr lang="en-US" dirty="0" smtClean="0"/>
                    </a:p>
                    <a:p>
                      <a:pPr algn="l" rtl="0"/>
                      <a:endParaRPr lang="he-IL" dirty="0"/>
                    </a:p>
                  </a:txBody>
                  <a:tcPr/>
                </a:tc>
              </a:tr>
              <a:tr h="812473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Only if vital</a:t>
                      </a:r>
                      <a:r>
                        <a:rPr lang="en-US" baseline="0" dirty="0" smtClean="0"/>
                        <a:t> capacity data is available</a:t>
                      </a:r>
                    </a:p>
                    <a:p>
                      <a:pPr algn="l" rtl="0"/>
                      <a:endParaRPr lang="en-US" baseline="0" dirty="0" smtClean="0"/>
                    </a:p>
                  </a:txBody>
                  <a:tcPr/>
                </a:tc>
              </a:tr>
              <a:tr h="783772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Only if uric</a:t>
                      </a:r>
                      <a:r>
                        <a:rPr lang="en-US" baseline="0" dirty="0" smtClean="0"/>
                        <a:t> acid data is available</a:t>
                      </a:r>
                      <a:endParaRPr lang="he-IL" dirty="0"/>
                    </a:p>
                  </a:txBody>
                  <a:tcPr/>
                </a:tc>
              </a:tr>
              <a:tr h="1119674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Only if onset to</a:t>
                      </a:r>
                      <a:r>
                        <a:rPr lang="en-US" baseline="0" dirty="0" smtClean="0"/>
                        <a:t> diagnosis time is available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8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usage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model learned using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random forest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each subset of data, the sub models improve performance.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one model (choose by best performance).</a:t>
            </a: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55490"/>
              </p:ext>
            </p:extLst>
          </p:nvPr>
        </p:nvGraphicFramePr>
        <p:xfrm>
          <a:off x="402169" y="3429000"/>
          <a:ext cx="8108479" cy="1665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6416"/>
                <a:gridCol w="2279975"/>
                <a:gridCol w="2281044"/>
                <a:gridCol w="2281044"/>
              </a:tblGrid>
              <a:tr h="70005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Sub </a:t>
                      </a:r>
                      <a:r>
                        <a:rPr lang="en-US" sz="1600" dirty="0" smtClean="0">
                          <a:effectLst/>
                        </a:rPr>
                        <a:t>model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Subset of </a:t>
                      </a:r>
                      <a:r>
                        <a:rPr lang="en-US" sz="1600" dirty="0" smtClean="0">
                          <a:effectLst/>
                        </a:rPr>
                        <a:t>test </a:t>
                      </a:r>
                      <a:r>
                        <a:rPr lang="en-US" sz="1600" dirty="0">
                          <a:effectLst/>
                        </a:rPr>
                        <a:t>d</a:t>
                      </a:r>
                      <a:r>
                        <a:rPr lang="en-US" sz="1600" dirty="0" smtClean="0">
                          <a:effectLst/>
                        </a:rPr>
                        <a:t>ata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Reduce of RMSD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</a:t>
                      </a:r>
                      <a:r>
                        <a:rPr lang="en-US" sz="1600" dirty="0" smtClean="0">
                          <a:effectLst/>
                        </a:rPr>
                        <a:t>obs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smtClean="0">
                          <a:effectLst/>
                        </a:rPr>
                        <a:t>in </a:t>
                      </a:r>
                      <a:r>
                        <a:rPr lang="en-US" sz="1600" dirty="0">
                          <a:effectLst/>
                        </a:rPr>
                        <a:t>the </a:t>
                      </a:r>
                      <a:r>
                        <a:rPr lang="en-US" sz="1600" dirty="0" smtClean="0">
                          <a:effectLst/>
                        </a:rPr>
                        <a:t>subset </a:t>
                      </a:r>
                      <a:r>
                        <a:rPr lang="en-US" sz="1600" dirty="0">
                          <a:effectLst/>
                        </a:rPr>
                        <a:t>of the validation data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Vital capacity information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Uric acid values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Diagnosis to onset time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5157192"/>
            <a:ext cx="61055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4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Francisco bay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en-US" dirty="0" smtClean="0"/>
              <a:t>In-between San Francisco and Stanford.</a:t>
            </a:r>
          </a:p>
          <a:p>
            <a:endParaRPr lang="en-US" sz="2400" dirty="0"/>
          </a:p>
          <a:p>
            <a:r>
              <a:rPr lang="en-US" dirty="0" smtClean="0"/>
              <a:t>The whole are is the center of world-wide high-tech and start-up companies, such as Google, Yahoo!, Microsoft and Oracle.</a:t>
            </a:r>
          </a:p>
          <a:p>
            <a:endParaRPr lang="en-US" sz="2400" dirty="0"/>
          </a:p>
          <a:p>
            <a:r>
              <a:rPr lang="en-US" dirty="0" smtClean="0"/>
              <a:t>Berkeley and Stanford provide CS graduates.</a:t>
            </a:r>
            <a:endParaRPr lang="en-US" dirty="0"/>
          </a:p>
        </p:txBody>
      </p:sp>
      <p:pic>
        <p:nvPicPr>
          <p:cNvPr id="6148" name="Picture 4" descr="http://www.lingo.co.il/uploads/yahoo_log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4928"/>
            <a:ext cx="3104456" cy="813072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7737" y="6014097"/>
            <a:ext cx="3516263" cy="8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blog.vizzeco.com/Portals/153087/images/Google%20logo%20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157192"/>
            <a:ext cx="3370898" cy="13109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hypotheses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variables:</a:t>
            </a:r>
          </a:p>
          <a:p>
            <a:pPr lvl="1"/>
            <a:r>
              <a:rPr lang="en-US" sz="2000" dirty="0" smtClean="0"/>
              <a:t>Length of time for </a:t>
            </a:r>
            <a:r>
              <a:rPr lang="en-US" sz="2000" dirty="0" smtClean="0"/>
              <a:t>onset.</a:t>
            </a:r>
            <a:endParaRPr lang="en-US" sz="2000" dirty="0" smtClean="0"/>
          </a:p>
          <a:p>
            <a:pPr lvl="1"/>
            <a:r>
              <a:rPr lang="en-US" sz="2000" dirty="0" smtClean="0"/>
              <a:t>The deterioration rate from onset till </a:t>
            </a:r>
            <a:r>
              <a:rPr lang="en-US" sz="2000" dirty="0" smtClean="0"/>
              <a:t>now.</a:t>
            </a:r>
            <a:endParaRPr lang="en-US" sz="2000" dirty="0" smtClean="0"/>
          </a:p>
          <a:p>
            <a:pPr lvl="1"/>
            <a:r>
              <a:rPr lang="en-US" sz="2000" dirty="0" smtClean="0"/>
              <a:t>The vital </a:t>
            </a:r>
            <a:r>
              <a:rPr lang="en-US" sz="2000" dirty="0" smtClean="0"/>
              <a:t>capacity </a:t>
            </a:r>
            <a:r>
              <a:rPr lang="en-US" sz="2000" dirty="0" smtClean="0"/>
              <a:t>change </a:t>
            </a:r>
            <a:r>
              <a:rPr lang="en-US" sz="2000" dirty="0" smtClean="0"/>
              <a:t>rate.</a:t>
            </a:r>
            <a:endParaRPr lang="en-US" sz="2000" dirty="0" smtClean="0"/>
          </a:p>
          <a:p>
            <a:pPr lvl="1"/>
            <a:r>
              <a:rPr lang="en-US" sz="2000" dirty="0" smtClean="0"/>
              <a:t>The historical ALSFRS score change </a:t>
            </a:r>
            <a:r>
              <a:rPr lang="en-US" sz="2000" dirty="0" smtClean="0"/>
              <a:t>rate.</a:t>
            </a:r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 smtClean="0"/>
              <a:t>pulse </a:t>
            </a:r>
            <a:r>
              <a:rPr lang="en-US" sz="2000" dirty="0" smtClean="0"/>
              <a:t>change rate, the weight change </a:t>
            </a:r>
            <a:r>
              <a:rPr lang="en-US" sz="2000" dirty="0" smtClean="0"/>
              <a:t>rate.</a:t>
            </a:r>
            <a:endParaRPr lang="en-US" sz="2000" dirty="0" smtClean="0"/>
          </a:p>
          <a:p>
            <a:pPr lvl="1"/>
            <a:r>
              <a:rPr lang="en-US" sz="2000" dirty="0" smtClean="0"/>
              <a:t>The initial score of </a:t>
            </a:r>
            <a:r>
              <a:rPr lang="en-US" sz="2000" dirty="0" smtClean="0"/>
              <a:t>ALSFRS.</a:t>
            </a:r>
            <a:endParaRPr lang="en-US" sz="2000" dirty="0" smtClean="0"/>
          </a:p>
          <a:p>
            <a:pPr lvl="1"/>
            <a:r>
              <a:rPr lang="en-US" sz="2000" dirty="0" smtClean="0"/>
              <a:t>The historical </a:t>
            </a:r>
            <a:r>
              <a:rPr lang="en-US" sz="2000" dirty="0" err="1" smtClean="0"/>
              <a:t>deteroration</a:t>
            </a:r>
            <a:r>
              <a:rPr lang="en-US" sz="2000" dirty="0" smtClean="0"/>
              <a:t> rate of face </a:t>
            </a:r>
            <a:r>
              <a:rPr lang="en-US" sz="2000" dirty="0" smtClean="0"/>
              <a:t>score.</a:t>
            </a:r>
            <a:endParaRPr lang="en-US" sz="2000" dirty="0" smtClean="0"/>
          </a:p>
          <a:p>
            <a:endParaRPr lang="en-US" sz="2200" dirty="0"/>
          </a:p>
          <a:p>
            <a:r>
              <a:rPr lang="en-US" sz="2800" dirty="0" smtClean="0"/>
              <a:t>Some shared among models, and some are specific</a:t>
            </a:r>
            <a:r>
              <a:rPr 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2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questions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there heterogeneity in progression rate?</a:t>
            </a:r>
          </a:p>
          <a:p>
            <a:endParaRPr lang="en-US" dirty="0"/>
          </a:p>
          <a:p>
            <a:r>
              <a:rPr lang="en-US" dirty="0" smtClean="0"/>
              <a:t>Are there stages in the disease?</a:t>
            </a:r>
          </a:p>
          <a:p>
            <a:endParaRPr lang="en-US" dirty="0"/>
          </a:p>
          <a:p>
            <a:r>
              <a:rPr lang="en-US" dirty="0" smtClean="0"/>
              <a:t>Why are body </a:t>
            </a:r>
            <a:r>
              <a:rPr lang="en-US" dirty="0" smtClean="0"/>
              <a:t>parts </a:t>
            </a:r>
            <a:r>
              <a:rPr lang="en-US" dirty="0" smtClean="0"/>
              <a:t>correlated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Why is </a:t>
            </a:r>
            <a:r>
              <a:rPr lang="en-US" dirty="0"/>
              <a:t>chest function </a:t>
            </a:r>
            <a:r>
              <a:rPr lang="en-US" dirty="0" smtClean="0"/>
              <a:t>the last to deteriorate?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000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3725863"/>
            <a:ext cx="8382000" cy="1760537"/>
          </a:xfrm>
          <a:prstGeom prst="rect">
            <a:avLst/>
          </a:prstGeom>
          <a:noFill/>
          <a:ln w="9525">
            <a:solidFill>
              <a:srgbClr val="F3F4F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988" tIns="46793" rIns="89988" bIns="46793" anchor="ctr"/>
          <a:lstStyle/>
          <a:p>
            <a:pPr algn="ctr" defTabSz="449263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4613" algn="l"/>
                <a:tab pos="1795463" algn="l"/>
                <a:tab pos="2244725" algn="l"/>
                <a:tab pos="2693988" algn="l"/>
                <a:tab pos="3141663" algn="l"/>
                <a:tab pos="3589338" algn="l"/>
                <a:tab pos="4038600" algn="l"/>
                <a:tab pos="4489450" algn="l"/>
                <a:tab pos="4940300" algn="l"/>
                <a:tab pos="5389563" algn="l"/>
                <a:tab pos="5837238" algn="l"/>
                <a:tab pos="6286500" algn="l"/>
                <a:tab pos="6737350" algn="l"/>
                <a:tab pos="7186613" algn="l"/>
                <a:tab pos="7634288" algn="l"/>
                <a:tab pos="8081963" algn="l"/>
                <a:tab pos="8531225" algn="l"/>
                <a:tab pos="8980488" algn="l"/>
              </a:tabLst>
              <a:defRPr/>
            </a:pPr>
            <a:r>
              <a:rPr lang="de-DE" sz="4000" b="1">
                <a:solidFill>
                  <a:srgbClr val="006229"/>
                </a:solidFill>
                <a:latin typeface="Geneva" charset="0"/>
                <a:cs typeface="+mn-cs"/>
              </a:rPr>
              <a:t>Scoring ALS predictions </a:t>
            </a:r>
            <a:endParaRPr lang="en-GB" sz="2800" b="1">
              <a:solidFill>
                <a:srgbClr val="006229"/>
              </a:solidFill>
              <a:latin typeface="Helvetica" charset="0"/>
              <a:cs typeface="+mn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1963" y="1476375"/>
            <a:ext cx="6669087" cy="195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988" tIns="46793" rIns="89988" bIns="46793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1663" algn="l"/>
                <a:tab pos="3590925" algn="l"/>
                <a:tab pos="4040188" algn="l"/>
                <a:tab pos="448945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5613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1663" algn="l"/>
                <a:tab pos="3590925" algn="l"/>
                <a:tab pos="4040188" algn="l"/>
                <a:tab pos="448945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1663" algn="l"/>
                <a:tab pos="3590925" algn="l"/>
                <a:tab pos="4040188" algn="l"/>
                <a:tab pos="448945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0013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1663" algn="l"/>
                <a:tab pos="3590925" algn="l"/>
                <a:tab pos="4040188" algn="l"/>
                <a:tab pos="448945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1663" algn="l"/>
                <a:tab pos="3590925" algn="l"/>
                <a:tab pos="4040188" algn="l"/>
                <a:tab pos="448945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1663" algn="l"/>
                <a:tab pos="3590925" algn="l"/>
                <a:tab pos="4040188" algn="l"/>
                <a:tab pos="448945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1663" algn="l"/>
                <a:tab pos="3590925" algn="l"/>
                <a:tab pos="4040188" algn="l"/>
                <a:tab pos="448945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1663" algn="l"/>
                <a:tab pos="3590925" algn="l"/>
                <a:tab pos="4040188" algn="l"/>
                <a:tab pos="448945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1663" algn="l"/>
                <a:tab pos="3590925" algn="l"/>
                <a:tab pos="4040188" algn="l"/>
                <a:tab pos="4489450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GB" sz="1900" b="1" i="1" dirty="0" smtClean="0">
                <a:solidFill>
                  <a:srgbClr val="808080"/>
                </a:solidFill>
                <a:latin typeface="LMU CompatilFact" charset="0"/>
                <a:cs typeface="+mn-cs"/>
              </a:rPr>
              <a:t>Robert </a:t>
            </a:r>
            <a:r>
              <a:rPr lang="en-GB" sz="1900" b="1" i="1" dirty="0" err="1" smtClean="0">
                <a:solidFill>
                  <a:srgbClr val="808080"/>
                </a:solidFill>
                <a:latin typeface="LMU CompatilFact" charset="0"/>
                <a:cs typeface="+mn-cs"/>
              </a:rPr>
              <a:t>Küffner</a:t>
            </a:r>
            <a:r>
              <a:rPr lang="en-GB" sz="1900" b="1" i="1" dirty="0" smtClean="0">
                <a:solidFill>
                  <a:srgbClr val="808080"/>
                </a:solidFill>
                <a:latin typeface="LMU CompatilFact" charset="0"/>
                <a:cs typeface="+mn-cs"/>
              </a:rPr>
              <a:t>, Johann </a:t>
            </a:r>
            <a:r>
              <a:rPr lang="en-GB" sz="1900" b="1" i="1" dirty="0" err="1" smtClean="0">
                <a:solidFill>
                  <a:srgbClr val="808080"/>
                </a:solidFill>
                <a:latin typeface="LMU CompatilFact" charset="0"/>
                <a:cs typeface="+mn-cs"/>
              </a:rPr>
              <a:t>Hawe</a:t>
            </a:r>
            <a:endParaRPr lang="en-GB" sz="1900" b="1" i="1" dirty="0" smtClean="0">
              <a:solidFill>
                <a:srgbClr val="808080"/>
              </a:solidFill>
              <a:latin typeface="LMU CompatilFact" charset="0"/>
              <a:cs typeface="+mn-cs"/>
            </a:endParaRP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GB" sz="1900" b="1" dirty="0">
                <a:solidFill>
                  <a:srgbClr val="808080"/>
                </a:solidFill>
                <a:latin typeface="LMU CompatilFact" charset="0"/>
              </a:rPr>
              <a:t>Ludwig-</a:t>
            </a:r>
            <a:r>
              <a:rPr lang="en-GB" sz="1900" b="1" dirty="0" err="1">
                <a:solidFill>
                  <a:srgbClr val="808080"/>
                </a:solidFill>
                <a:latin typeface="LMU CompatilFact" charset="0"/>
              </a:rPr>
              <a:t>Maximilians</a:t>
            </a:r>
            <a:r>
              <a:rPr lang="en-GB" sz="1900" b="1" dirty="0">
                <a:solidFill>
                  <a:srgbClr val="808080"/>
                </a:solidFill>
                <a:latin typeface="LMU CompatilFact" charset="0"/>
              </a:rPr>
              <a:t>-University, Munich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GB" sz="800" b="1" dirty="0" smtClean="0">
              <a:solidFill>
                <a:srgbClr val="808080"/>
              </a:solidFill>
              <a:latin typeface="LMU CompatilFact" charset="0"/>
              <a:cs typeface="+mn-cs"/>
            </a:endParaRP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GB" sz="1900" b="1" i="1" dirty="0" smtClean="0">
                <a:solidFill>
                  <a:srgbClr val="808080"/>
                </a:solidFill>
                <a:latin typeface="LMU CompatilFact" charset="0"/>
                <a:cs typeface="+mn-cs"/>
              </a:rPr>
              <a:t>Raquel </a:t>
            </a:r>
            <a:r>
              <a:rPr lang="en-GB" sz="1900" b="1" i="1" dirty="0" err="1" smtClean="0">
                <a:solidFill>
                  <a:srgbClr val="808080"/>
                </a:solidFill>
                <a:latin typeface="LMU CompatilFact" charset="0"/>
                <a:cs typeface="+mn-cs"/>
              </a:rPr>
              <a:t>Norel</a:t>
            </a:r>
            <a:r>
              <a:rPr lang="en-GB" sz="1900" b="1" i="1" dirty="0" smtClean="0">
                <a:solidFill>
                  <a:srgbClr val="808080"/>
                </a:solidFill>
                <a:latin typeface="LMU CompatilFact" charset="0"/>
                <a:cs typeface="+mn-cs"/>
              </a:rPr>
              <a:t>, Gustavo </a:t>
            </a:r>
            <a:r>
              <a:rPr lang="en-GB" sz="1900" b="1" i="1" dirty="0" err="1" smtClean="0">
                <a:solidFill>
                  <a:srgbClr val="808080"/>
                </a:solidFill>
                <a:latin typeface="LMU CompatilFact" charset="0"/>
                <a:cs typeface="+mn-cs"/>
              </a:rPr>
              <a:t>Stolovitzky</a:t>
            </a:r>
            <a:endParaRPr lang="en-GB" sz="1900" b="1" i="1" dirty="0" smtClean="0">
              <a:solidFill>
                <a:srgbClr val="808080"/>
              </a:solidFill>
              <a:latin typeface="LMU CompatilFact" charset="0"/>
              <a:cs typeface="+mn-cs"/>
            </a:endParaRP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GB" sz="1900" b="1" dirty="0" smtClean="0">
                <a:solidFill>
                  <a:srgbClr val="808080"/>
                </a:solidFill>
                <a:latin typeface="LMU CompatilFact" charset="0"/>
                <a:cs typeface="+mn-cs"/>
              </a:rPr>
              <a:t>IBM Computational Biology </a:t>
            </a:r>
            <a:r>
              <a:rPr lang="en-GB" sz="1900" b="1" dirty="0" err="1" smtClean="0">
                <a:solidFill>
                  <a:srgbClr val="808080"/>
                </a:solidFill>
                <a:latin typeface="LMU CompatilFact" charset="0"/>
                <a:cs typeface="+mn-cs"/>
              </a:rPr>
              <a:t>Center</a:t>
            </a:r>
            <a:r>
              <a:rPr lang="en-GB" sz="1900" b="1" dirty="0" smtClean="0">
                <a:solidFill>
                  <a:srgbClr val="808080"/>
                </a:solidFill>
                <a:latin typeface="LMU CompatilFact" charset="0"/>
                <a:cs typeface="+mn-cs"/>
              </a:rPr>
              <a:t>, New York</a:t>
            </a: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GB" sz="800" b="1" dirty="0">
              <a:solidFill>
                <a:srgbClr val="808080"/>
              </a:solidFill>
              <a:latin typeface="LMU CompatilFact" charset="0"/>
            </a:endParaRP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GB" sz="1900" b="1" i="1" dirty="0" err="1">
                <a:solidFill>
                  <a:srgbClr val="808080"/>
                </a:solidFill>
                <a:latin typeface="LMU CompatilFact" charset="0"/>
              </a:rPr>
              <a:t>Neta</a:t>
            </a:r>
            <a:r>
              <a:rPr lang="en-GB" sz="1900" b="1" i="1" dirty="0">
                <a:solidFill>
                  <a:srgbClr val="808080"/>
                </a:solidFill>
                <a:latin typeface="LMU CompatilFact" charset="0"/>
              </a:rPr>
              <a:t> Zach, Melanie </a:t>
            </a:r>
            <a:r>
              <a:rPr lang="en-GB" sz="1900" b="1" i="1" dirty="0" err="1">
                <a:solidFill>
                  <a:srgbClr val="808080"/>
                </a:solidFill>
                <a:latin typeface="LMU CompatilFact" charset="0"/>
              </a:rPr>
              <a:t>Leitner</a:t>
            </a:r>
            <a:endParaRPr lang="en-GB" sz="1900" b="1" i="1" dirty="0" smtClean="0">
              <a:solidFill>
                <a:srgbClr val="808080"/>
              </a:solidFill>
              <a:latin typeface="LMU CompatilFact" charset="0"/>
            </a:endParaRPr>
          </a:p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n-GB" sz="1900" b="1" dirty="0" smtClean="0">
                <a:solidFill>
                  <a:srgbClr val="808080"/>
                </a:solidFill>
                <a:latin typeface="LMU CompatilFact" charset="0"/>
                <a:cs typeface="+mn-cs"/>
              </a:rPr>
              <a:t>Prize4Life Inc., Cambridge and Tel Aviv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8482" y="34776"/>
            <a:ext cx="266429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Slides </a:t>
            </a:r>
            <a:r>
              <a:rPr lang="en-US" dirty="0" smtClean="0"/>
              <a:t>by Robert </a:t>
            </a:r>
            <a:r>
              <a:rPr lang="en-US" dirty="0" err="1" smtClean="0"/>
              <a:t>Küffner</a:t>
            </a:r>
            <a:endParaRPr lang="en-US" dirty="0"/>
          </a:p>
        </p:txBody>
      </p:sp>
      <p:pic>
        <p:nvPicPr>
          <p:cNvPr id="55298" name="Picture 2" descr="Robert Kueff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78" y="34776"/>
            <a:ext cx="2367679" cy="315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ung 51"/>
          <p:cNvGrpSpPr/>
          <p:nvPr/>
        </p:nvGrpSpPr>
        <p:grpSpPr>
          <a:xfrm>
            <a:off x="370318" y="1196752"/>
            <a:ext cx="1641178" cy="1525601"/>
            <a:chOff x="370318" y="1340852"/>
            <a:chExt cx="1641178" cy="1525601"/>
          </a:xfrm>
        </p:grpSpPr>
        <p:sp>
          <p:nvSpPr>
            <p:cNvPr id="9" name="Zylinder 8"/>
            <p:cNvSpPr/>
            <p:nvPr/>
          </p:nvSpPr>
          <p:spPr>
            <a:xfrm>
              <a:off x="370318" y="1398555"/>
              <a:ext cx="1641178" cy="1467898"/>
            </a:xfrm>
            <a:prstGeom prst="can">
              <a:avLst>
                <a:gd name="adj" fmla="val 20506"/>
              </a:avLst>
            </a:prstGeom>
            <a:solidFill>
              <a:schemeClr val="bg1">
                <a:lumMod val="85000"/>
              </a:schemeClr>
            </a:solidFill>
            <a:ln w="5715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786628" y="1361300"/>
              <a:ext cx="890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>
                      <a:lumMod val="75000"/>
                    </a:schemeClr>
                  </a:solidFill>
                </a:rPr>
                <a:t>ProACT</a:t>
              </a:r>
            </a:p>
          </p:txBody>
        </p:sp>
        <p:sp>
          <p:nvSpPr>
            <p:cNvPr id="4" name="Gefaltete Ecke 3"/>
            <p:cNvSpPr/>
            <p:nvPr/>
          </p:nvSpPr>
          <p:spPr>
            <a:xfrm>
              <a:off x="444545" y="1786150"/>
              <a:ext cx="750489" cy="445311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/>
                <a:t>Patient1</a:t>
              </a:r>
            </a:p>
          </p:txBody>
        </p:sp>
        <p:sp>
          <p:nvSpPr>
            <p:cNvPr id="5" name="Gefaltete Ecke 4"/>
            <p:cNvSpPr/>
            <p:nvPr/>
          </p:nvSpPr>
          <p:spPr>
            <a:xfrm>
              <a:off x="1112559" y="1728429"/>
              <a:ext cx="750489" cy="445311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/>
                <a:t>Patient6</a:t>
              </a:r>
            </a:p>
          </p:txBody>
        </p:sp>
        <p:sp>
          <p:nvSpPr>
            <p:cNvPr id="6" name="Gefaltete Ecke 5"/>
            <p:cNvSpPr/>
            <p:nvPr/>
          </p:nvSpPr>
          <p:spPr>
            <a:xfrm>
              <a:off x="799168" y="2346903"/>
              <a:ext cx="750489" cy="445311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/>
                <a:t>Patient1</a:t>
              </a:r>
            </a:p>
          </p:txBody>
        </p:sp>
        <p:sp>
          <p:nvSpPr>
            <p:cNvPr id="7" name="Gefaltete Ecke 6"/>
            <p:cNvSpPr/>
            <p:nvPr/>
          </p:nvSpPr>
          <p:spPr>
            <a:xfrm>
              <a:off x="1170287" y="2074781"/>
              <a:ext cx="750489" cy="445311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/>
                <a:t>Patient9</a:t>
              </a:r>
            </a:p>
          </p:txBody>
        </p:sp>
        <p:sp>
          <p:nvSpPr>
            <p:cNvPr id="8" name="Gefaltete Ecke 7"/>
            <p:cNvSpPr/>
            <p:nvPr/>
          </p:nvSpPr>
          <p:spPr>
            <a:xfrm>
              <a:off x="551754" y="2206720"/>
              <a:ext cx="750489" cy="445311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/>
                <a:t>Patient3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57933" y="1340852"/>
              <a:ext cx="890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ProACT</a:t>
              </a:r>
            </a:p>
          </p:txBody>
        </p:sp>
      </p:grpSp>
      <p:grpSp>
        <p:nvGrpSpPr>
          <p:cNvPr id="15" name="Gruppierung 53"/>
          <p:cNvGrpSpPr/>
          <p:nvPr/>
        </p:nvGrpSpPr>
        <p:grpSpPr>
          <a:xfrm>
            <a:off x="764621" y="2953597"/>
            <a:ext cx="854903" cy="1051467"/>
            <a:chOff x="764621" y="3002481"/>
            <a:chExt cx="854903" cy="1051467"/>
          </a:xfrm>
        </p:grpSpPr>
        <p:pic>
          <p:nvPicPr>
            <p:cNvPr id="13" name="Bild 12" descr="AA022278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21" y="3468445"/>
              <a:ext cx="854903" cy="585503"/>
            </a:xfrm>
            <a:prstGeom prst="rect">
              <a:avLst/>
            </a:prstGeom>
          </p:spPr>
        </p:pic>
        <p:sp>
          <p:nvSpPr>
            <p:cNvPr id="23" name="Pfeil nach rechts 22"/>
            <p:cNvSpPr/>
            <p:nvPr/>
          </p:nvSpPr>
          <p:spPr>
            <a:xfrm rot="5400000">
              <a:off x="1016234" y="3083485"/>
              <a:ext cx="350520" cy="188511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uppierung 30"/>
          <p:cNvGrpSpPr/>
          <p:nvPr/>
        </p:nvGrpSpPr>
        <p:grpSpPr>
          <a:xfrm>
            <a:off x="4436151" y="2074982"/>
            <a:ext cx="1164766" cy="1665799"/>
            <a:chOff x="4436151" y="2074982"/>
            <a:chExt cx="1164766" cy="1665799"/>
          </a:xfrm>
        </p:grpSpPr>
        <p:pic>
          <p:nvPicPr>
            <p:cNvPr id="11" name="Bild 10" descr="BU005259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151" y="2507070"/>
              <a:ext cx="1164766" cy="817278"/>
            </a:xfrm>
            <a:prstGeom prst="rect">
              <a:avLst/>
            </a:prstGeom>
          </p:spPr>
        </p:pic>
        <p:sp>
          <p:nvSpPr>
            <p:cNvPr id="43" name="Rechteckiger Pfeil 42"/>
            <p:cNvSpPr/>
            <p:nvPr/>
          </p:nvSpPr>
          <p:spPr>
            <a:xfrm rot="5400000">
              <a:off x="4580476" y="1938927"/>
              <a:ext cx="329885" cy="601995"/>
            </a:xfrm>
            <a:prstGeom prst="bentArrow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Rechteckiger Pfeil 43"/>
            <p:cNvSpPr/>
            <p:nvPr/>
          </p:nvSpPr>
          <p:spPr>
            <a:xfrm rot="16200000" flipV="1">
              <a:off x="4580476" y="3274841"/>
              <a:ext cx="329885" cy="601995"/>
            </a:xfrm>
            <a:prstGeom prst="bentArrow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Rectangle 5"/>
          <p:cNvSpPr txBox="1">
            <a:spLocks noChangeArrowheads="1"/>
          </p:cNvSpPr>
          <p:nvPr/>
        </p:nvSpPr>
        <p:spPr bwMode="auto">
          <a:xfrm>
            <a:off x="2043981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Overview</a:t>
            </a:r>
          </a:p>
        </p:txBody>
      </p:sp>
      <p:grpSp>
        <p:nvGrpSpPr>
          <p:cNvPr id="17" name="Gruppierung 31"/>
          <p:cNvGrpSpPr/>
          <p:nvPr/>
        </p:nvGrpSpPr>
        <p:grpSpPr>
          <a:xfrm>
            <a:off x="5772182" y="2573916"/>
            <a:ext cx="1968170" cy="646331"/>
            <a:chOff x="5772182" y="2573916"/>
            <a:chExt cx="1968170" cy="646331"/>
          </a:xfrm>
        </p:grpSpPr>
        <p:sp>
          <p:nvSpPr>
            <p:cNvPr id="47" name="Pfeil nach rechts 46"/>
            <p:cNvSpPr/>
            <p:nvPr/>
          </p:nvSpPr>
          <p:spPr>
            <a:xfrm>
              <a:off x="5772182" y="2796568"/>
              <a:ext cx="478333" cy="18967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6311756" y="2573916"/>
              <a:ext cx="1428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Baseline</a:t>
              </a:r>
            </a:p>
            <a:p>
              <a:pPr algn="ctr"/>
              <a:r>
                <a:rPr lang="en-US" b="1"/>
                <a:t>performance</a:t>
              </a:r>
            </a:p>
          </p:txBody>
        </p:sp>
      </p:grpSp>
      <p:grpSp>
        <p:nvGrpSpPr>
          <p:cNvPr id="18" name="Gruppierung 11"/>
          <p:cNvGrpSpPr/>
          <p:nvPr/>
        </p:nvGrpSpPr>
        <p:grpSpPr>
          <a:xfrm>
            <a:off x="1986755" y="1584335"/>
            <a:ext cx="2369549" cy="1385473"/>
            <a:chOff x="1986755" y="1584335"/>
            <a:chExt cx="2369549" cy="1385473"/>
          </a:xfrm>
        </p:grpSpPr>
        <p:sp>
          <p:nvSpPr>
            <p:cNvPr id="10" name="Pfeil nach rechts 9"/>
            <p:cNvSpPr/>
            <p:nvPr/>
          </p:nvSpPr>
          <p:spPr>
            <a:xfrm>
              <a:off x="2192930" y="1905925"/>
              <a:ext cx="478333" cy="18967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986755" y="1584335"/>
              <a:ext cx="858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ALSFRS</a:t>
              </a:r>
            </a:p>
          </p:txBody>
        </p:sp>
        <p:sp>
          <p:nvSpPr>
            <p:cNvPr id="3" name="Rechteck 2"/>
            <p:cNvSpPr/>
            <p:nvPr/>
          </p:nvSpPr>
          <p:spPr>
            <a:xfrm>
              <a:off x="2843808" y="1628800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915816" y="1700808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2979440" y="1764432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>
              <a:off x="3131840" y="1916832"/>
              <a:ext cx="792088" cy="50405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feld 1"/>
            <p:cNvSpPr txBox="1"/>
            <p:nvPr/>
          </p:nvSpPr>
          <p:spPr>
            <a:xfrm>
              <a:off x="2588385" y="2600476"/>
              <a:ext cx="1767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True Progression</a:t>
              </a:r>
            </a:p>
          </p:txBody>
        </p:sp>
      </p:grpSp>
      <p:grpSp>
        <p:nvGrpSpPr>
          <p:cNvPr id="19" name="Gruppierung 14"/>
          <p:cNvGrpSpPr/>
          <p:nvPr/>
        </p:nvGrpSpPr>
        <p:grpSpPr>
          <a:xfrm>
            <a:off x="2192930" y="3221360"/>
            <a:ext cx="2464837" cy="1332925"/>
            <a:chOff x="2192930" y="3221360"/>
            <a:chExt cx="2464837" cy="1332925"/>
          </a:xfrm>
        </p:grpSpPr>
        <p:sp>
          <p:nvSpPr>
            <p:cNvPr id="35" name="Pfeil nach rechts 34"/>
            <p:cNvSpPr/>
            <p:nvPr/>
          </p:nvSpPr>
          <p:spPr>
            <a:xfrm>
              <a:off x="2192930" y="3594269"/>
              <a:ext cx="478333" cy="18967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2852192" y="3221360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2924200" y="3293368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2987824" y="3356992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Gerade Verbindung mit Pfeil 45"/>
            <p:cNvCxnSpPr/>
            <p:nvPr/>
          </p:nvCxnSpPr>
          <p:spPr>
            <a:xfrm>
              <a:off x="3131840" y="3717032"/>
              <a:ext cx="792088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/>
            <p:cNvSpPr txBox="1"/>
            <p:nvPr/>
          </p:nvSpPr>
          <p:spPr>
            <a:xfrm>
              <a:off x="2419053" y="4184953"/>
              <a:ext cx="2238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Predicted Progression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3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ylinder 8"/>
          <p:cNvSpPr/>
          <p:nvPr/>
        </p:nvSpPr>
        <p:spPr>
          <a:xfrm>
            <a:off x="383751" y="1255316"/>
            <a:ext cx="1641178" cy="1467898"/>
          </a:xfrm>
          <a:prstGeom prst="can">
            <a:avLst>
              <a:gd name="adj" fmla="val 20506"/>
            </a:avLst>
          </a:prstGeom>
          <a:solidFill>
            <a:schemeClr val="bg1">
              <a:lumMod val="85000"/>
            </a:schemeClr>
          </a:solidFill>
          <a:ln w="5715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/>
          </a:p>
        </p:txBody>
      </p:sp>
      <p:sp>
        <p:nvSpPr>
          <p:cNvPr id="39" name="Textfeld 38"/>
          <p:cNvSpPr txBox="1"/>
          <p:nvPr/>
        </p:nvSpPr>
        <p:spPr>
          <a:xfrm>
            <a:off x="800061" y="1218061"/>
            <a:ext cx="89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>
                    <a:lumMod val="75000"/>
                  </a:schemeClr>
                </a:solidFill>
              </a:rPr>
              <a:t>ProACT</a:t>
            </a:r>
          </a:p>
        </p:txBody>
      </p:sp>
      <p:sp>
        <p:nvSpPr>
          <p:cNvPr id="4" name="Gefaltete Ecke 3"/>
          <p:cNvSpPr/>
          <p:nvPr/>
        </p:nvSpPr>
        <p:spPr>
          <a:xfrm>
            <a:off x="457978" y="1642911"/>
            <a:ext cx="750489" cy="445311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/>
              <a:t>Patient1</a:t>
            </a:r>
          </a:p>
        </p:txBody>
      </p:sp>
      <p:sp>
        <p:nvSpPr>
          <p:cNvPr id="5" name="Gefaltete Ecke 4"/>
          <p:cNvSpPr/>
          <p:nvPr/>
        </p:nvSpPr>
        <p:spPr>
          <a:xfrm>
            <a:off x="1125992" y="1585190"/>
            <a:ext cx="750489" cy="445311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/>
              <a:t>Patient6</a:t>
            </a:r>
          </a:p>
        </p:txBody>
      </p:sp>
      <p:sp>
        <p:nvSpPr>
          <p:cNvPr id="6" name="Gefaltete Ecke 5"/>
          <p:cNvSpPr/>
          <p:nvPr/>
        </p:nvSpPr>
        <p:spPr>
          <a:xfrm>
            <a:off x="812601" y="2203664"/>
            <a:ext cx="750489" cy="445311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/>
              <a:t>Patient1</a:t>
            </a:r>
          </a:p>
        </p:txBody>
      </p:sp>
      <p:sp>
        <p:nvSpPr>
          <p:cNvPr id="7" name="Gefaltete Ecke 6"/>
          <p:cNvSpPr/>
          <p:nvPr/>
        </p:nvSpPr>
        <p:spPr>
          <a:xfrm>
            <a:off x="1183720" y="1931542"/>
            <a:ext cx="750489" cy="445311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/>
              <a:t>Patient9</a:t>
            </a:r>
          </a:p>
        </p:txBody>
      </p:sp>
      <p:sp>
        <p:nvSpPr>
          <p:cNvPr id="8" name="Gefaltete Ecke 7"/>
          <p:cNvSpPr/>
          <p:nvPr/>
        </p:nvSpPr>
        <p:spPr>
          <a:xfrm>
            <a:off x="565187" y="2063481"/>
            <a:ext cx="750489" cy="445311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/>
              <a:t>Patient3</a:t>
            </a:r>
          </a:p>
        </p:txBody>
      </p:sp>
      <p:pic>
        <p:nvPicPr>
          <p:cNvPr id="11" name="Bild 10" descr="BU00525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84" y="2507931"/>
            <a:ext cx="1164766" cy="817278"/>
          </a:xfrm>
          <a:prstGeom prst="rect">
            <a:avLst/>
          </a:prstGeom>
        </p:spPr>
      </p:pic>
      <p:pic>
        <p:nvPicPr>
          <p:cNvPr id="13" name="Bild 12" descr="AA022278.png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5" y="5628685"/>
            <a:ext cx="854903" cy="585503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771366" y="1197613"/>
            <a:ext cx="89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</a:rPr>
              <a:t>ProACT</a:t>
            </a:r>
          </a:p>
        </p:txBody>
      </p:sp>
      <p:grpSp>
        <p:nvGrpSpPr>
          <p:cNvPr id="2" name="Gruppierung 2"/>
          <p:cNvGrpSpPr/>
          <p:nvPr/>
        </p:nvGrpSpPr>
        <p:grpSpPr>
          <a:xfrm>
            <a:off x="521340" y="2859242"/>
            <a:ext cx="1226479" cy="2391085"/>
            <a:chOff x="521340" y="2859242"/>
            <a:chExt cx="1226479" cy="2391085"/>
          </a:xfrm>
        </p:grpSpPr>
        <p:pic>
          <p:nvPicPr>
            <p:cNvPr id="12" name="Bild 11" descr="BU005290.png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40" y="3331696"/>
              <a:ext cx="1226479" cy="813600"/>
            </a:xfrm>
            <a:prstGeom prst="rect">
              <a:avLst/>
            </a:prstGeom>
          </p:spPr>
        </p:pic>
        <p:pic>
          <p:nvPicPr>
            <p:cNvPr id="16" name="Bild 15" descr="BU005290.png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340" y="4436727"/>
              <a:ext cx="1226479" cy="813600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 rot="16200000">
              <a:off x="925748" y="4012025"/>
              <a:ext cx="4325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…</a:t>
              </a:r>
            </a:p>
          </p:txBody>
        </p:sp>
        <p:sp>
          <p:nvSpPr>
            <p:cNvPr id="23" name="Pfeil nach rechts 22"/>
            <p:cNvSpPr/>
            <p:nvPr/>
          </p:nvSpPr>
          <p:spPr>
            <a:xfrm rot="5400000">
              <a:off x="1029667" y="2940246"/>
              <a:ext cx="350520" cy="188511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hteckiger Pfeil 42"/>
          <p:cNvSpPr/>
          <p:nvPr/>
        </p:nvSpPr>
        <p:spPr>
          <a:xfrm rot="5400000">
            <a:off x="4593909" y="1939788"/>
            <a:ext cx="329885" cy="601995"/>
          </a:xfrm>
          <a:prstGeom prst="bentArrow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uppierung 20"/>
          <p:cNvGrpSpPr/>
          <p:nvPr/>
        </p:nvGrpSpPr>
        <p:grpSpPr>
          <a:xfrm>
            <a:off x="5785615" y="2002693"/>
            <a:ext cx="2746825" cy="1355503"/>
            <a:chOff x="5785615" y="2002693"/>
            <a:chExt cx="2746825" cy="1355503"/>
          </a:xfrm>
        </p:grpSpPr>
        <p:pic>
          <p:nvPicPr>
            <p:cNvPr id="46" name="Bild 45"/>
            <p:cNvPicPr>
              <a:picLocks noChangeAspect="1"/>
            </p:cNvPicPr>
            <p:nvPr/>
          </p:nvPicPr>
          <p:blipFill>
            <a:blip r:embed="rId6" cstate="print">
              <a:alphaModFix amt="85000"/>
            </a:blip>
            <a:stretch>
              <a:fillRect/>
            </a:stretch>
          </p:blipFill>
          <p:spPr>
            <a:xfrm>
              <a:off x="6387658" y="2002693"/>
              <a:ext cx="2144782" cy="1355503"/>
            </a:xfrm>
            <a:prstGeom prst="rect">
              <a:avLst/>
            </a:prstGeom>
          </p:spPr>
        </p:pic>
        <p:sp>
          <p:nvSpPr>
            <p:cNvPr id="47" name="Pfeil nach rechts 46"/>
            <p:cNvSpPr/>
            <p:nvPr/>
          </p:nvSpPr>
          <p:spPr>
            <a:xfrm>
              <a:off x="5785615" y="2797429"/>
              <a:ext cx="478333" cy="18967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Overview</a:t>
            </a:r>
          </a:p>
        </p:txBody>
      </p:sp>
      <p:sp>
        <p:nvSpPr>
          <p:cNvPr id="45" name="Pfeil nach rechts 44"/>
          <p:cNvSpPr/>
          <p:nvPr/>
        </p:nvSpPr>
        <p:spPr>
          <a:xfrm>
            <a:off x="4416177" y="5834375"/>
            <a:ext cx="478333" cy="189670"/>
          </a:xfrm>
          <a:prstGeom prst="rightArrow">
            <a:avLst/>
          </a:prstGeom>
          <a:solidFill>
            <a:schemeClr val="bg1">
              <a:lumMod val="85000"/>
              <a:alpha val="40000"/>
            </a:schemeClr>
          </a:solidFill>
          <a:ln w="19050" cmpd="sng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feld 50"/>
          <p:cNvSpPr txBox="1"/>
          <p:nvPr/>
        </p:nvSpPr>
        <p:spPr>
          <a:xfrm>
            <a:off x="4991751" y="5611723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Baseline</a:t>
            </a:r>
          </a:p>
          <a:p>
            <a:pPr algn="ctr"/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performance</a:t>
            </a:r>
          </a:p>
        </p:txBody>
      </p:sp>
      <p:sp>
        <p:nvSpPr>
          <p:cNvPr id="49" name="Pfeil nach rechts 48"/>
          <p:cNvSpPr/>
          <p:nvPr/>
        </p:nvSpPr>
        <p:spPr>
          <a:xfrm>
            <a:off x="2192930" y="1905925"/>
            <a:ext cx="478333" cy="18967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2843808" y="1628800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2915816" y="1700808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hteck 55"/>
          <p:cNvSpPr/>
          <p:nvPr/>
        </p:nvSpPr>
        <p:spPr>
          <a:xfrm>
            <a:off x="2979440" y="1764432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Gerade Verbindung mit Pfeil 56"/>
          <p:cNvCxnSpPr/>
          <p:nvPr/>
        </p:nvCxnSpPr>
        <p:spPr>
          <a:xfrm>
            <a:off x="3131840" y="1916832"/>
            <a:ext cx="792088" cy="50405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hteck 59"/>
          <p:cNvSpPr/>
          <p:nvPr/>
        </p:nvSpPr>
        <p:spPr>
          <a:xfrm>
            <a:off x="2894893" y="5453608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/>
          <p:cNvSpPr/>
          <p:nvPr/>
        </p:nvSpPr>
        <p:spPr>
          <a:xfrm>
            <a:off x="2966901" y="5525616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hteck 64"/>
          <p:cNvSpPr/>
          <p:nvPr/>
        </p:nvSpPr>
        <p:spPr>
          <a:xfrm>
            <a:off x="3030525" y="5589240"/>
            <a:ext cx="10801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Gerade Verbindung mit Pfeil 65"/>
          <p:cNvCxnSpPr/>
          <p:nvPr/>
        </p:nvCxnSpPr>
        <p:spPr>
          <a:xfrm>
            <a:off x="3174541" y="5949280"/>
            <a:ext cx="792088" cy="0"/>
          </a:xfrm>
          <a:prstGeom prst="straightConnector1">
            <a:avLst/>
          </a:prstGeom>
          <a:ln w="38100" cmpd="sng">
            <a:solidFill>
              <a:schemeClr val="accent1">
                <a:alpha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ung 1"/>
          <p:cNvGrpSpPr/>
          <p:nvPr/>
        </p:nvGrpSpPr>
        <p:grpSpPr>
          <a:xfrm>
            <a:off x="2226154" y="3260263"/>
            <a:ext cx="2833695" cy="2041412"/>
            <a:chOff x="2226154" y="3260263"/>
            <a:chExt cx="2833695" cy="2041412"/>
          </a:xfrm>
        </p:grpSpPr>
        <p:sp>
          <p:nvSpPr>
            <p:cNvPr id="40" name="Pfeil nach rechts 39"/>
            <p:cNvSpPr/>
            <p:nvPr/>
          </p:nvSpPr>
          <p:spPr>
            <a:xfrm>
              <a:off x="2226154" y="3643661"/>
              <a:ext cx="478333" cy="18967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feil nach rechts 40"/>
            <p:cNvSpPr/>
            <p:nvPr/>
          </p:nvSpPr>
          <p:spPr>
            <a:xfrm>
              <a:off x="2226154" y="4748692"/>
              <a:ext cx="478333" cy="18967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hteckiger Pfeil 43"/>
            <p:cNvSpPr/>
            <p:nvPr/>
          </p:nvSpPr>
          <p:spPr>
            <a:xfrm rot="16200000" flipV="1">
              <a:off x="4593909" y="3275702"/>
              <a:ext cx="329885" cy="601995"/>
            </a:xfrm>
            <a:prstGeom prst="bentArrow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Rechteckiger Pfeil 51"/>
            <p:cNvSpPr/>
            <p:nvPr/>
          </p:nvSpPr>
          <p:spPr>
            <a:xfrm rot="16200000" flipV="1">
              <a:off x="4335721" y="4191086"/>
              <a:ext cx="833941" cy="601995"/>
            </a:xfrm>
            <a:prstGeom prst="bentArrow">
              <a:avLst>
                <a:gd name="adj1" fmla="val 14041"/>
                <a:gd name="adj2" fmla="val 15410"/>
                <a:gd name="adj3" fmla="val 16781"/>
                <a:gd name="adj4" fmla="val 38271"/>
              </a:avLst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Rechteck 66"/>
            <p:cNvSpPr/>
            <p:nvPr/>
          </p:nvSpPr>
          <p:spPr>
            <a:xfrm>
              <a:off x="2873115" y="3260263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2945123" y="3332271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3008747" y="3395895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Gerade Verbindung mit Pfeil 69"/>
            <p:cNvCxnSpPr/>
            <p:nvPr/>
          </p:nvCxnSpPr>
          <p:spPr>
            <a:xfrm>
              <a:off x="3161147" y="3548295"/>
              <a:ext cx="792088" cy="50405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hteck 70"/>
            <p:cNvSpPr/>
            <p:nvPr/>
          </p:nvSpPr>
          <p:spPr>
            <a:xfrm>
              <a:off x="2873115" y="4373955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2945123" y="4445963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3008747" y="4509587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Gerade Verbindung mit Pfeil 73"/>
            <p:cNvCxnSpPr/>
            <p:nvPr/>
          </p:nvCxnSpPr>
          <p:spPr>
            <a:xfrm>
              <a:off x="3161147" y="4661987"/>
              <a:ext cx="792088" cy="50405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Pfeil nach rechts 74"/>
          <p:cNvSpPr/>
          <p:nvPr/>
        </p:nvSpPr>
        <p:spPr>
          <a:xfrm>
            <a:off x="2218100" y="5834375"/>
            <a:ext cx="478333" cy="189670"/>
          </a:xfrm>
          <a:prstGeom prst="rightArrow">
            <a:avLst/>
          </a:prstGeom>
          <a:solidFill>
            <a:schemeClr val="bg1">
              <a:lumMod val="85000"/>
              <a:alpha val="40000"/>
            </a:schemeClr>
          </a:solidFill>
          <a:ln w="19050" cmpd="sng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D:\Dropbox\Dropbox\DREAM-7\alsfrs_sample_raw.eps"/>
          <p:cNvPicPr>
            <a:picLocks noChangeAspect="1" noChangeArrowheads="1"/>
          </p:cNvPicPr>
          <p:nvPr/>
        </p:nvPicPr>
        <p:blipFill>
          <a:blip r:embed="rId3" cstate="print"/>
          <a:srcRect l="11607" t="23947"/>
          <a:stretch>
            <a:fillRect/>
          </a:stretch>
        </p:blipFill>
        <p:spPr bwMode="auto">
          <a:xfrm rot="5400000">
            <a:off x="2056085" y="850418"/>
            <a:ext cx="4706475" cy="62266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Gold standard</a:t>
            </a:r>
            <a:endParaRPr lang="en-US" sz="2800" b="1" dirty="0"/>
          </a:p>
        </p:txBody>
      </p:sp>
      <p:pic>
        <p:nvPicPr>
          <p:cNvPr id="6224" name="Picture 80" descr="D:\Dropbox\Dropbox\DREAM-7\alsfrs_sample.eps"/>
          <p:cNvPicPr>
            <a:picLocks noChangeAspect="1" noChangeArrowheads="1"/>
          </p:cNvPicPr>
          <p:nvPr/>
        </p:nvPicPr>
        <p:blipFill>
          <a:blip r:embed="rId4" cstate="print"/>
          <a:srcRect l="11599" t="23719"/>
          <a:stretch>
            <a:fillRect/>
          </a:stretch>
        </p:blipFill>
        <p:spPr bwMode="auto">
          <a:xfrm rot="5400000">
            <a:off x="2025018" y="882348"/>
            <a:ext cx="4706899" cy="61628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feld 10"/>
          <p:cNvSpPr txBox="1"/>
          <p:nvPr/>
        </p:nvSpPr>
        <p:spPr>
          <a:xfrm rot="16200000">
            <a:off x="542853" y="3349573"/>
            <a:ext cx="155272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ALSFRS score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69059" y="5907266"/>
            <a:ext cx="191772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Months</a:t>
            </a:r>
          </a:p>
        </p:txBody>
      </p:sp>
    </p:spTree>
    <p:extLst>
      <p:ext uri="{BB962C8B-B14F-4D97-AF65-F5344CB8AC3E}">
        <p14:creationId xmlns:p14="http://schemas.microsoft.com/office/powerpoint/2010/main" val="39815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26"/>
          <p:cNvGrpSpPr/>
          <p:nvPr/>
        </p:nvGrpSpPr>
        <p:grpSpPr>
          <a:xfrm>
            <a:off x="1053953" y="753518"/>
            <a:ext cx="7018314" cy="4834216"/>
            <a:chOff x="1053953" y="1373753"/>
            <a:chExt cx="7018314" cy="4834216"/>
          </a:xfrm>
        </p:grpSpPr>
        <p:pic>
          <p:nvPicPr>
            <p:cNvPr id="4" name="Picture 2" descr="D:\Dropbox\Dropbox\BA\Ausarbeitung\slope.hist.ep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320459" y="332949"/>
              <a:ext cx="4711004" cy="6792612"/>
            </a:xfrm>
            <a:prstGeom prst="rect">
              <a:avLst/>
            </a:prstGeom>
            <a:noFill/>
          </p:spPr>
        </p:pic>
        <p:sp>
          <p:nvSpPr>
            <p:cNvPr id="5" name="Textfeld 4"/>
            <p:cNvSpPr txBox="1"/>
            <p:nvPr/>
          </p:nvSpPr>
          <p:spPr>
            <a:xfrm>
              <a:off x="2030131" y="5503720"/>
              <a:ext cx="3723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-3</a:t>
              </a: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252057" y="5503720"/>
              <a:ext cx="3723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-2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473983" y="5503720"/>
              <a:ext cx="3723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-1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5695909" y="5503720"/>
              <a:ext cx="3723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-0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917833" y="5503720"/>
              <a:ext cx="3016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445120" y="5838637"/>
              <a:ext cx="7015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Slope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 rot="16200000">
              <a:off x="655203" y="3452410"/>
              <a:ext cx="11668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Frequency</a:t>
              </a:r>
            </a:p>
          </p:txBody>
        </p:sp>
      </p:grpSp>
      <p:grpSp>
        <p:nvGrpSpPr>
          <p:cNvPr id="3" name="Gruppierung 25"/>
          <p:cNvGrpSpPr/>
          <p:nvPr/>
        </p:nvGrpSpPr>
        <p:grpSpPr>
          <a:xfrm>
            <a:off x="1993315" y="5390647"/>
            <a:ext cx="5628555" cy="607841"/>
            <a:chOff x="2030131" y="1383210"/>
            <a:chExt cx="5628555" cy="607841"/>
          </a:xfrm>
        </p:grpSpPr>
        <p:cxnSp>
          <p:nvCxnSpPr>
            <p:cNvPr id="14" name="Gerade Verbindung mit Pfeil 13"/>
            <p:cNvCxnSpPr/>
            <p:nvPr/>
          </p:nvCxnSpPr>
          <p:spPr>
            <a:xfrm>
              <a:off x="5330292" y="1823767"/>
              <a:ext cx="232839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 flipH="1">
              <a:off x="2030131" y="1823767"/>
              <a:ext cx="234323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2913574" y="1383210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Fast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294674" y="1383210"/>
              <a:ext cx="6304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Slow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286194" y="1621719"/>
              <a:ext cx="10944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Gray area</a:t>
              </a:r>
            </a:p>
          </p:txBody>
        </p:sp>
        <p:cxnSp>
          <p:nvCxnSpPr>
            <p:cNvPr id="24" name="Gerade Verbindung 23"/>
            <p:cNvCxnSpPr/>
            <p:nvPr/>
          </p:nvCxnSpPr>
          <p:spPr>
            <a:xfrm>
              <a:off x="4286194" y="1696182"/>
              <a:ext cx="0" cy="2551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5380664" y="1696182"/>
              <a:ext cx="0" cy="2551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Distribution of</a:t>
            </a:r>
          </a:p>
          <a:p>
            <a:r>
              <a:rPr lang="en-US" sz="2800"/>
              <a:t>Slopes</a:t>
            </a:r>
          </a:p>
        </p:txBody>
      </p:sp>
    </p:spTree>
    <p:extLst>
      <p:ext uri="{BB962C8B-B14F-4D97-AF65-F5344CB8AC3E}">
        <p14:creationId xmlns:p14="http://schemas.microsoft.com/office/powerpoint/2010/main" val="349114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Progression types</a:t>
            </a:r>
            <a:endParaRPr lang="en-US" sz="2800" b="1" dirty="0"/>
          </a:p>
        </p:txBody>
      </p:sp>
      <p:pic>
        <p:nvPicPr>
          <p:cNvPr id="23555" name="Picture 3" descr="D:\Dropbox\Dropbox\DREAM-7\plots\0-24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0133" y="1172960"/>
            <a:ext cx="7443734" cy="5195293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3015575" y="3161490"/>
            <a:ext cx="53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fast</a:t>
            </a:r>
            <a:endParaRPr lang="de-DE" b="1" dirty="0"/>
          </a:p>
        </p:txBody>
      </p:sp>
      <p:sp>
        <p:nvSpPr>
          <p:cNvPr id="5" name="Rechteck 4"/>
          <p:cNvSpPr/>
          <p:nvPr/>
        </p:nvSpPr>
        <p:spPr>
          <a:xfrm>
            <a:off x="2879387" y="2558374"/>
            <a:ext cx="1575881" cy="1060315"/>
          </a:xfrm>
          <a:prstGeom prst="rect">
            <a:avLst/>
          </a:prstGeom>
          <a:noFill/>
          <a:ln w="762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931924" y="5787959"/>
            <a:ext cx="62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slow</a:t>
            </a:r>
            <a:endParaRPr lang="de-DE" b="1" dirty="0"/>
          </a:p>
        </p:txBody>
      </p:sp>
      <p:sp>
        <p:nvSpPr>
          <p:cNvPr id="8" name="Rechteck 7"/>
          <p:cNvSpPr/>
          <p:nvPr/>
        </p:nvSpPr>
        <p:spPr>
          <a:xfrm>
            <a:off x="4795736" y="5184843"/>
            <a:ext cx="1575881" cy="1060315"/>
          </a:xfrm>
          <a:prstGeom prst="rect">
            <a:avLst/>
          </a:prstGeom>
          <a:noFill/>
          <a:ln w="762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258768" y="533075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non-linear</a:t>
            </a:r>
            <a:endParaRPr lang="de-DE" b="1" dirty="0"/>
          </a:p>
        </p:txBody>
      </p:sp>
      <p:sp>
        <p:nvSpPr>
          <p:cNvPr id="10" name="Rechteck 9"/>
          <p:cNvSpPr/>
          <p:nvPr/>
        </p:nvSpPr>
        <p:spPr>
          <a:xfrm>
            <a:off x="2898843" y="5194571"/>
            <a:ext cx="1575881" cy="1060315"/>
          </a:xfrm>
          <a:prstGeom prst="rect">
            <a:avLst/>
          </a:prstGeom>
          <a:noFill/>
          <a:ln w="7620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8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9" grpId="0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Progression types</a:t>
            </a:r>
            <a:endParaRPr lang="en-US" sz="2800" b="1" dirty="0"/>
          </a:p>
        </p:txBody>
      </p:sp>
      <p:pic>
        <p:nvPicPr>
          <p:cNvPr id="46081" name="Picture 1" descr="D:\Dropbox\Dropbox\DREAM-7\plots\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52" y="1140734"/>
            <a:ext cx="7804150" cy="5359873"/>
          </a:xfrm>
          <a:prstGeom prst="rect">
            <a:avLst/>
          </a:prstGeom>
          <a:noFill/>
        </p:spPr>
      </p:pic>
      <p:cxnSp>
        <p:nvCxnSpPr>
          <p:cNvPr id="8" name="Gerade Verbindung 7"/>
          <p:cNvCxnSpPr/>
          <p:nvPr/>
        </p:nvCxnSpPr>
        <p:spPr>
          <a:xfrm>
            <a:off x="2241476" y="1284051"/>
            <a:ext cx="0" cy="4688732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84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el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80438"/>
              </p:ext>
            </p:extLst>
          </p:nvPr>
        </p:nvGraphicFramePr>
        <p:xfrm>
          <a:off x="2252668" y="4261269"/>
          <a:ext cx="1579992" cy="110557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94998"/>
                <a:gridCol w="394998"/>
                <a:gridCol w="394998"/>
                <a:gridCol w="394998"/>
              </a:tblGrid>
              <a:tr h="275498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36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35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30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5498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2.9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3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 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4.8</a:t>
                      </a:r>
                      <a:endParaRPr lang="de-DE" sz="1200" b="1" dirty="0"/>
                    </a:p>
                  </a:txBody>
                  <a:tcPr marL="72278" marR="72278" marT="36139" marB="36139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5498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4.4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5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4.3</a:t>
                      </a:r>
                      <a:endParaRPr lang="de-DE" sz="1200" b="1" dirty="0"/>
                    </a:p>
                  </a:txBody>
                  <a:tcPr marL="72278" marR="72278" marT="36139" marB="36139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9081"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/>
                        <a:t>0</a:t>
                      </a:r>
                      <a:endParaRPr lang="de-DE" sz="1200" dirty="0"/>
                    </a:p>
                  </a:txBody>
                  <a:tcPr marL="72278" marR="72278" marT="36139" marB="36139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/>
                        <a:t>1</a:t>
                      </a:r>
                      <a:endParaRPr lang="de-DE" sz="1200" dirty="0"/>
                    </a:p>
                  </a:txBody>
                  <a:tcPr marL="72278" marR="72278" marT="36139" marB="36139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/>
                        <a:t>2</a:t>
                      </a:r>
                      <a:endParaRPr lang="de-DE" sz="1200" dirty="0"/>
                    </a:p>
                  </a:txBody>
                  <a:tcPr marL="72278" marR="72278" marT="36139" marB="36139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/>
                        <a:t>3</a:t>
                      </a:r>
                      <a:endParaRPr lang="de-DE" sz="1200" dirty="0"/>
                    </a:p>
                  </a:txBody>
                  <a:tcPr marL="72278" marR="72278" marT="36139" marB="36139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286396"/>
              </p:ext>
            </p:extLst>
          </p:nvPr>
        </p:nvGraphicFramePr>
        <p:xfrm>
          <a:off x="1085636" y="1325392"/>
          <a:ext cx="37941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6" name="Formel" r:id="rId4" imgW="190592" imgH="164702" progId="Equation.3">
                  <p:embed/>
                </p:oleObj>
              </mc:Choice>
              <mc:Fallback>
                <p:oleObj name="Formel" r:id="rId4" imgW="190592" imgH="16470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636" y="1325392"/>
                        <a:ext cx="379413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Tabel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766869"/>
              </p:ext>
            </p:extLst>
          </p:nvPr>
        </p:nvGraphicFramePr>
        <p:xfrm>
          <a:off x="2252668" y="4243864"/>
          <a:ext cx="1579992" cy="82649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49584"/>
                <a:gridCol w="346510"/>
                <a:gridCol w="385010"/>
                <a:gridCol w="498888"/>
              </a:tblGrid>
              <a:tr h="275498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39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35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36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34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5498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3.9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3.5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4.2 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4.8</a:t>
                      </a:r>
                      <a:endParaRPr lang="de-DE" sz="1200" b="1" dirty="0"/>
                    </a:p>
                  </a:txBody>
                  <a:tcPr marL="72278" marR="72278" marT="36139" marB="36139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5498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4.7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5.3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5.9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5.6</a:t>
                      </a:r>
                      <a:endParaRPr lang="de-DE" sz="1200" b="1" dirty="0"/>
                    </a:p>
                  </a:txBody>
                  <a:tcPr marL="72278" marR="72278" marT="36139" marB="36139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45061" name="Picture 5" descr="D:\Dropbox\Dropbox\DREAM-7\plots\potassiu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0000" contras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760345" y="4675289"/>
            <a:ext cx="1134596" cy="959158"/>
          </a:xfrm>
          <a:prstGeom prst="rect">
            <a:avLst/>
          </a:prstGeom>
          <a:noFill/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Baseline method:</a:t>
            </a:r>
          </a:p>
          <a:p>
            <a:r>
              <a:rPr lang="en-US" sz="2800" b="1" dirty="0"/>
              <a:t>training</a:t>
            </a:r>
          </a:p>
        </p:txBody>
      </p:sp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922782"/>
              </p:ext>
            </p:extLst>
          </p:nvPr>
        </p:nvGraphicFramePr>
        <p:xfrm>
          <a:off x="596904" y="3887441"/>
          <a:ext cx="1366443" cy="1673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6443"/>
              </a:tblGrid>
              <a:tr h="302260">
                <a:tc>
                  <a:txBody>
                    <a:bodyPr/>
                    <a:lstStyle/>
                    <a:p>
                      <a:pPr algn="ctr"/>
                      <a:endParaRPr lang="de-DE" sz="4000" dirty="0" smtClean="0"/>
                    </a:p>
                  </a:txBody>
                  <a:tcPr vert="vert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ALSFRS total</a:t>
                      </a:r>
                      <a:endParaRPr lang="de-DE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Blood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glucose</a:t>
                      </a:r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Potassium</a:t>
                      </a:r>
                      <a:endParaRPr lang="de-DE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feld 33"/>
          <p:cNvSpPr txBox="1"/>
          <p:nvPr/>
        </p:nvSpPr>
        <p:spPr>
          <a:xfrm rot="5400000">
            <a:off x="1199112" y="3678575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35" name="Textfeld 34"/>
          <p:cNvSpPr txBox="1"/>
          <p:nvPr/>
        </p:nvSpPr>
        <p:spPr>
          <a:xfrm rot="5400000">
            <a:off x="1173711" y="5043686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211367"/>
              </p:ext>
            </p:extLst>
          </p:nvPr>
        </p:nvGraphicFramePr>
        <p:xfrm>
          <a:off x="596904" y="1797969"/>
          <a:ext cx="2379664" cy="1673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6443"/>
                <a:gridCol w="1013221"/>
              </a:tblGrid>
              <a:tr h="302260">
                <a:tc>
                  <a:txBody>
                    <a:bodyPr/>
                    <a:lstStyle/>
                    <a:p>
                      <a:pPr algn="ctr"/>
                      <a:endParaRPr lang="de-DE" sz="4000" dirty="0" smtClean="0"/>
                    </a:p>
                  </a:txBody>
                  <a:tcPr vert="vert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 smtClean="0"/>
                    </a:p>
                  </a:txBody>
                  <a:tcPr vert="vert" anchor="ctr">
                    <a:noFill/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age</a:t>
                      </a:r>
                      <a:endParaRPr lang="de-DE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56</a:t>
                      </a:r>
                      <a:endParaRPr lang="de-DE" sz="1600" dirty="0"/>
                    </a:p>
                  </a:txBody>
                  <a:tcPr>
                    <a:noFill/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gender</a:t>
                      </a:r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male</a:t>
                      </a:r>
                      <a:endParaRPr lang="de-DE" sz="1600" dirty="0"/>
                    </a:p>
                  </a:txBody>
                  <a:tcPr>
                    <a:noFill/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onset</a:t>
                      </a:r>
                      <a:r>
                        <a:rPr lang="de-DE" sz="1600" dirty="0" smtClean="0"/>
                        <a:t> type</a:t>
                      </a:r>
                      <a:endParaRPr lang="de-DE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bulbar</a:t>
                      </a:r>
                      <a:endParaRPr lang="de-DE" sz="1600" dirty="0"/>
                    </a:p>
                  </a:txBody>
                  <a:tcPr>
                    <a:noFill/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7" name="Textfeld 36"/>
          <p:cNvSpPr txBox="1"/>
          <p:nvPr/>
        </p:nvSpPr>
        <p:spPr>
          <a:xfrm rot="5400000">
            <a:off x="1199112" y="1589103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38" name="Textfeld 37"/>
          <p:cNvSpPr txBox="1"/>
          <p:nvPr/>
        </p:nvSpPr>
        <p:spPr>
          <a:xfrm rot="5400000">
            <a:off x="1173711" y="2954214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graphicFrame>
        <p:nvGraphicFramePr>
          <p:cNvPr id="40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18451"/>
              </p:ext>
            </p:extLst>
          </p:nvPr>
        </p:nvGraphicFramePr>
        <p:xfrm>
          <a:off x="6532568" y="1797969"/>
          <a:ext cx="588964" cy="17310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8964"/>
              </a:tblGrid>
              <a:tr h="312579">
                <a:tc>
                  <a:txBody>
                    <a:bodyPr/>
                    <a:lstStyle/>
                    <a:p>
                      <a:pPr algn="ctr"/>
                      <a:endParaRPr lang="de-DE" sz="4000" dirty="0" smtClean="0"/>
                    </a:p>
                  </a:txBody>
                  <a:tcPr vert="vert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46727"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6727"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6727"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8247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Textfeld 40"/>
          <p:cNvSpPr txBox="1"/>
          <p:nvPr/>
        </p:nvSpPr>
        <p:spPr>
          <a:xfrm rot="5400000">
            <a:off x="6760344" y="1576404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2976568" y="2261659"/>
            <a:ext cx="3352800" cy="0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2976568" y="2617259"/>
            <a:ext cx="3352800" cy="0"/>
          </a:xfrm>
          <a:prstGeom prst="straightConnector1">
            <a:avLst/>
          </a:prstGeom>
          <a:ln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2976568" y="2947459"/>
            <a:ext cx="3352800" cy="0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5707068" y="3804287"/>
            <a:ext cx="622300" cy="0"/>
          </a:xfrm>
          <a:prstGeom prst="straightConnector1">
            <a:avLst/>
          </a:prstGeom>
          <a:ln w="19050"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el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063031"/>
              </p:ext>
            </p:extLst>
          </p:nvPr>
        </p:nvGraphicFramePr>
        <p:xfrm>
          <a:off x="2252668" y="4243864"/>
          <a:ext cx="1579992" cy="82649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9092"/>
                <a:gridCol w="356134"/>
                <a:gridCol w="209768"/>
                <a:gridCol w="394998"/>
              </a:tblGrid>
              <a:tr h="275498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36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35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30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5498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2.9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3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 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4.8</a:t>
                      </a:r>
                      <a:endParaRPr lang="de-DE" sz="1200" b="1" dirty="0"/>
                    </a:p>
                  </a:txBody>
                  <a:tcPr marL="72278" marR="72278" marT="36139" marB="36139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5498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4.4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--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4.3</a:t>
                      </a:r>
                      <a:endParaRPr lang="de-DE" sz="1200" b="1" dirty="0"/>
                    </a:p>
                  </a:txBody>
                  <a:tcPr marL="72278" marR="72278" marT="36139" marB="36139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2" name="Textfeld 51"/>
          <p:cNvSpPr txBox="1"/>
          <p:nvPr/>
        </p:nvSpPr>
        <p:spPr>
          <a:xfrm>
            <a:off x="2617979" y="5369898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months</a:t>
            </a:r>
            <a:endParaRPr lang="de-DE" sz="1400" b="1" dirty="0"/>
          </a:p>
        </p:txBody>
      </p:sp>
      <p:pic>
        <p:nvPicPr>
          <p:cNvPr id="45060" name="Picture 4" descr="D:\Dropbox\Dropbox\DREAM-7\plots\glucos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30000" contras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605338" y="4286340"/>
            <a:ext cx="1226103" cy="907572"/>
          </a:xfrm>
          <a:prstGeom prst="rect">
            <a:avLst/>
          </a:prstGeom>
          <a:noFill/>
        </p:spPr>
      </p:pic>
      <p:cxnSp>
        <p:nvCxnSpPr>
          <p:cNvPr id="30" name="Gerade Verbindung mit Pfeil 29"/>
          <p:cNvCxnSpPr/>
          <p:nvPr/>
        </p:nvCxnSpPr>
        <p:spPr>
          <a:xfrm flipV="1">
            <a:off x="3914208" y="4268181"/>
            <a:ext cx="412750" cy="125137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3914208" y="4970604"/>
            <a:ext cx="782637" cy="411531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5710793" y="3899678"/>
            <a:ext cx="622300" cy="0"/>
          </a:xfrm>
          <a:prstGeom prst="straightConnector1">
            <a:avLst/>
          </a:prstGeom>
          <a:ln w="19050"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5703333" y="3992542"/>
            <a:ext cx="622300" cy="0"/>
          </a:xfrm>
          <a:prstGeom prst="straightConnector1">
            <a:avLst/>
          </a:prstGeom>
          <a:ln w="19050"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5704443" y="4098511"/>
            <a:ext cx="622300" cy="0"/>
          </a:xfrm>
          <a:prstGeom prst="straightConnector1">
            <a:avLst/>
          </a:prstGeom>
          <a:ln w="19050"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5887856" y="4412492"/>
            <a:ext cx="445237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>
            <a:off x="5891581" y="4507883"/>
            <a:ext cx="434052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>
            <a:off x="5884121" y="4600747"/>
            <a:ext cx="441512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>
            <a:off x="5885231" y="4706716"/>
            <a:ext cx="440402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/>
          <p:nvPr/>
        </p:nvCxnSpPr>
        <p:spPr>
          <a:xfrm>
            <a:off x="6018218" y="5005657"/>
            <a:ext cx="307415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/>
          <p:nvPr/>
        </p:nvCxnSpPr>
        <p:spPr>
          <a:xfrm>
            <a:off x="6021943" y="5101048"/>
            <a:ext cx="303690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/>
          <p:nvPr/>
        </p:nvCxnSpPr>
        <p:spPr>
          <a:xfrm>
            <a:off x="6014483" y="5193912"/>
            <a:ext cx="311150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>
            <a:off x="6015593" y="5299881"/>
            <a:ext cx="310040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Tabel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474028"/>
              </p:ext>
            </p:extLst>
          </p:nvPr>
        </p:nvGraphicFramePr>
        <p:xfrm>
          <a:off x="6541534" y="3520010"/>
          <a:ext cx="572400" cy="23600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24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de-DE" sz="400" dirty="0" smtClean="0"/>
                    </a:p>
                  </a:txBody>
                  <a:tcPr vert="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98794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4" name="Textfeld 93"/>
          <p:cNvSpPr txBox="1"/>
          <p:nvPr/>
        </p:nvSpPr>
        <p:spPr>
          <a:xfrm rot="5400000">
            <a:off x="6742413" y="5280763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42" name="Textfeld 41"/>
          <p:cNvSpPr txBox="1"/>
          <p:nvPr/>
        </p:nvSpPr>
        <p:spPr>
          <a:xfrm rot="5400000">
            <a:off x="6654567" y="3054975"/>
            <a:ext cx="63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.…</a:t>
            </a:r>
            <a:endParaRPr lang="de-DE" sz="3600" dirty="0"/>
          </a:p>
        </p:txBody>
      </p:sp>
      <p:graphicFrame>
        <p:nvGraphicFramePr>
          <p:cNvPr id="95" name="Tabel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47108"/>
              </p:ext>
            </p:extLst>
          </p:nvPr>
        </p:nvGraphicFramePr>
        <p:xfrm>
          <a:off x="596904" y="3884387"/>
          <a:ext cx="1366443" cy="1673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6443"/>
              </a:tblGrid>
              <a:tr h="302260">
                <a:tc>
                  <a:txBody>
                    <a:bodyPr/>
                    <a:lstStyle/>
                    <a:p>
                      <a:pPr algn="ctr"/>
                      <a:endParaRPr lang="de-DE" sz="4000" dirty="0" smtClean="0"/>
                    </a:p>
                  </a:txBody>
                  <a:tcPr vert="vert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ALSFRS total</a:t>
                      </a:r>
                      <a:endParaRPr lang="de-DE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Blood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glucose</a:t>
                      </a:r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Potassium</a:t>
                      </a:r>
                      <a:endParaRPr lang="de-DE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6" name="Textfeld 95"/>
          <p:cNvSpPr txBox="1"/>
          <p:nvPr/>
        </p:nvSpPr>
        <p:spPr>
          <a:xfrm rot="5400000">
            <a:off x="1199112" y="3675521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97" name="Textfeld 96"/>
          <p:cNvSpPr txBox="1"/>
          <p:nvPr/>
        </p:nvSpPr>
        <p:spPr>
          <a:xfrm rot="5400000">
            <a:off x="1173711" y="5040632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99" name="Textfeld 98"/>
          <p:cNvSpPr txBox="1"/>
          <p:nvPr/>
        </p:nvSpPr>
        <p:spPr>
          <a:xfrm>
            <a:off x="2617979" y="5366844"/>
            <a:ext cx="952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months</a:t>
            </a:r>
            <a:endParaRPr lang="de-DE" sz="1400" b="1" dirty="0"/>
          </a:p>
        </p:txBody>
      </p:sp>
      <p:graphicFrame>
        <p:nvGraphicFramePr>
          <p:cNvPr id="100" name="Tabel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258570"/>
              </p:ext>
            </p:extLst>
          </p:nvPr>
        </p:nvGraphicFramePr>
        <p:xfrm>
          <a:off x="596904" y="1794922"/>
          <a:ext cx="2379664" cy="1673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6443"/>
                <a:gridCol w="1013221"/>
              </a:tblGrid>
              <a:tr h="302260">
                <a:tc>
                  <a:txBody>
                    <a:bodyPr/>
                    <a:lstStyle/>
                    <a:p>
                      <a:pPr algn="ctr"/>
                      <a:endParaRPr lang="de-DE" sz="4000" dirty="0" smtClean="0"/>
                    </a:p>
                  </a:txBody>
                  <a:tcPr vert="vert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 smtClean="0"/>
                    </a:p>
                  </a:txBody>
                  <a:tcPr vert="vert" anchor="ctr">
                    <a:solidFill>
                      <a:schemeClr val="bg1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age</a:t>
                      </a:r>
                      <a:endParaRPr lang="de-DE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61</a:t>
                      </a:r>
                      <a:endParaRPr lang="de-D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gender</a:t>
                      </a:r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female</a:t>
                      </a:r>
                      <a:endParaRPr lang="de-D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onset</a:t>
                      </a:r>
                      <a:r>
                        <a:rPr lang="de-DE" sz="1600" dirty="0" smtClean="0"/>
                        <a:t> type</a:t>
                      </a:r>
                      <a:endParaRPr lang="de-DE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limb</a:t>
                      </a:r>
                      <a:endParaRPr lang="de-D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1" name="Textfeld 100"/>
          <p:cNvSpPr txBox="1"/>
          <p:nvPr/>
        </p:nvSpPr>
        <p:spPr>
          <a:xfrm rot="5400000">
            <a:off x="1199112" y="1586056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102" name="Textfeld 101"/>
          <p:cNvSpPr txBox="1"/>
          <p:nvPr/>
        </p:nvSpPr>
        <p:spPr>
          <a:xfrm rot="5400000">
            <a:off x="1173711" y="2951167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graphicFrame>
        <p:nvGraphicFramePr>
          <p:cNvPr id="105" name="Tabel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61725"/>
              </p:ext>
            </p:extLst>
          </p:nvPr>
        </p:nvGraphicFramePr>
        <p:xfrm>
          <a:off x="6532567" y="1794703"/>
          <a:ext cx="588964" cy="17310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8964"/>
              </a:tblGrid>
              <a:tr h="312579">
                <a:tc>
                  <a:txBody>
                    <a:bodyPr/>
                    <a:lstStyle/>
                    <a:p>
                      <a:pPr algn="ctr"/>
                      <a:endParaRPr lang="de-DE" sz="4000" dirty="0" smtClean="0"/>
                    </a:p>
                  </a:txBody>
                  <a:tcPr vert="vert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727"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727"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727"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8247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6" name="Textfeld 105"/>
          <p:cNvSpPr txBox="1"/>
          <p:nvPr/>
        </p:nvSpPr>
        <p:spPr>
          <a:xfrm rot="5400000">
            <a:off x="6760343" y="1573138"/>
            <a:ext cx="4193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cxnSp>
        <p:nvCxnSpPr>
          <p:cNvPr id="107" name="Gerade Verbindung mit Pfeil 106"/>
          <p:cNvCxnSpPr/>
          <p:nvPr/>
        </p:nvCxnSpPr>
        <p:spPr>
          <a:xfrm>
            <a:off x="2966567" y="2258393"/>
            <a:ext cx="3352800" cy="0"/>
          </a:xfrm>
          <a:prstGeom prst="straightConnector1">
            <a:avLst/>
          </a:prstGeom>
          <a:ln w="31115">
            <a:solidFill>
              <a:schemeClr val="bg1">
                <a:lumMod val="8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/>
          <p:nvPr/>
        </p:nvCxnSpPr>
        <p:spPr>
          <a:xfrm>
            <a:off x="2966567" y="2613993"/>
            <a:ext cx="3352800" cy="0"/>
          </a:xfrm>
          <a:prstGeom prst="straightConnector1">
            <a:avLst/>
          </a:prstGeom>
          <a:ln w="31115">
            <a:solidFill>
              <a:schemeClr val="bg1">
                <a:lumMod val="8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>
            <a:off x="2966567" y="2944193"/>
            <a:ext cx="3352800" cy="0"/>
          </a:xfrm>
          <a:prstGeom prst="straightConnector1">
            <a:avLst/>
          </a:prstGeom>
          <a:ln w="31115">
            <a:solidFill>
              <a:schemeClr val="bg1">
                <a:lumMod val="8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feld 109"/>
          <p:cNvSpPr txBox="1"/>
          <p:nvPr/>
        </p:nvSpPr>
        <p:spPr>
          <a:xfrm rot="5400000">
            <a:off x="6654566" y="3051709"/>
            <a:ext cx="6309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.…</a:t>
            </a:r>
            <a:endParaRPr lang="de-DE" sz="3600" dirty="0"/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3914208" y="4670856"/>
            <a:ext cx="598486" cy="171899"/>
          </a:xfrm>
          <a:prstGeom prst="straightConnector1">
            <a:avLst/>
          </a:prstGeom>
          <a:ln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/>
          <p:nvPr/>
        </p:nvCxnSpPr>
        <p:spPr>
          <a:xfrm flipV="1">
            <a:off x="7160726" y="4842755"/>
            <a:ext cx="533400" cy="8008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feld 140"/>
          <p:cNvSpPr txBox="1"/>
          <p:nvPr/>
        </p:nvSpPr>
        <p:spPr>
          <a:xfrm>
            <a:off x="7638433" y="4657111"/>
            <a:ext cx="983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slope</a:t>
            </a:r>
            <a:endParaRPr lang="de-DE" sz="1400" dirty="0" smtClean="0"/>
          </a:p>
          <a:p>
            <a:r>
              <a:rPr lang="de-DE" sz="1400" dirty="0" err="1" smtClean="0"/>
              <a:t>intercept</a:t>
            </a:r>
            <a:r>
              <a:rPr lang="de-DE" sz="1400" dirty="0" smtClean="0"/>
              <a:t> </a:t>
            </a:r>
          </a:p>
          <a:p>
            <a:r>
              <a:rPr lang="de-DE" sz="1400" dirty="0" err="1" smtClean="0"/>
              <a:t>correlation</a:t>
            </a:r>
            <a:endParaRPr lang="de-DE" sz="1400" dirty="0" smtClean="0"/>
          </a:p>
          <a:p>
            <a:r>
              <a:rPr lang="de-DE" sz="1400" dirty="0" err="1" smtClean="0"/>
              <a:t>mean</a:t>
            </a:r>
            <a:endParaRPr lang="de-DE" sz="1400" dirty="0"/>
          </a:p>
        </p:txBody>
      </p:sp>
      <p:graphicFrame>
        <p:nvGraphicFramePr>
          <p:cNvPr id="450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69237"/>
              </p:ext>
            </p:extLst>
          </p:nvPr>
        </p:nvGraphicFramePr>
        <p:xfrm>
          <a:off x="1081420" y="1327978"/>
          <a:ext cx="3794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7" name="Formel" r:id="rId10" imgW="190248" imgH="177601" progId="Equation.3">
                  <p:embed/>
                </p:oleObj>
              </mc:Choice>
              <mc:Fallback>
                <p:oleObj name="Formel" r:id="rId10" imgW="190248" imgH="177601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420" y="1327978"/>
                        <a:ext cx="379413" cy="466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Tabel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850112"/>
              </p:ext>
            </p:extLst>
          </p:nvPr>
        </p:nvGraphicFramePr>
        <p:xfrm>
          <a:off x="596904" y="1813210"/>
          <a:ext cx="2379664" cy="1673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6443"/>
                <a:gridCol w="1013221"/>
              </a:tblGrid>
              <a:tr h="302260">
                <a:tc>
                  <a:txBody>
                    <a:bodyPr/>
                    <a:lstStyle/>
                    <a:p>
                      <a:pPr algn="ctr"/>
                      <a:endParaRPr lang="de-DE" sz="4000" dirty="0" smtClean="0"/>
                    </a:p>
                  </a:txBody>
                  <a:tcPr vert="vert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 smtClean="0"/>
                    </a:p>
                  </a:txBody>
                  <a:tcPr vert="vert" anchor="ctr">
                    <a:solidFill>
                      <a:schemeClr val="bg1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age</a:t>
                      </a:r>
                      <a:endParaRPr lang="de-DE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61</a:t>
                      </a:r>
                      <a:endParaRPr lang="de-DE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gender</a:t>
                      </a:r>
                      <a:endParaRPr lang="de-DE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female</a:t>
                      </a:r>
                      <a:endParaRPr lang="de-DE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onset</a:t>
                      </a:r>
                      <a:r>
                        <a:rPr lang="de-DE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type</a:t>
                      </a:r>
                      <a:endParaRPr lang="de-DE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limb</a:t>
                      </a:r>
                      <a:endParaRPr lang="de-DE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7" name="Gerade Verbindung mit Pfeil 116"/>
          <p:cNvCxnSpPr/>
          <p:nvPr/>
        </p:nvCxnSpPr>
        <p:spPr>
          <a:xfrm rot="420000" flipV="1">
            <a:off x="7164708" y="5022946"/>
            <a:ext cx="529417" cy="9539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rot="21180000">
            <a:off x="7164708" y="5189914"/>
            <a:ext cx="529417" cy="9539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>
            <a:off x="7160726" y="5339207"/>
            <a:ext cx="533400" cy="8008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32" name="Picture 64" descr="D:\Dropbox\Dropbox\DREAM-7\plots\alsfr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30000" contrast="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51482" y="3678710"/>
            <a:ext cx="1349479" cy="1117311"/>
          </a:xfrm>
          <a:prstGeom prst="rect">
            <a:avLst/>
          </a:prstGeom>
          <a:noFill/>
        </p:spPr>
      </p:pic>
      <p:sp>
        <p:nvSpPr>
          <p:cNvPr id="65" name="Textfeld 64"/>
          <p:cNvSpPr txBox="1"/>
          <p:nvPr/>
        </p:nvSpPr>
        <p:spPr>
          <a:xfrm rot="5400000">
            <a:off x="1157084" y="1587333"/>
            <a:ext cx="4193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66" name="Textfeld 65"/>
          <p:cNvSpPr txBox="1"/>
          <p:nvPr/>
        </p:nvSpPr>
        <p:spPr>
          <a:xfrm rot="5400000">
            <a:off x="1051307" y="3065904"/>
            <a:ext cx="6309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7667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1" grpId="0"/>
      <p:bldP spid="52" grpId="0"/>
      <p:bldP spid="94" grpId="0"/>
      <p:bldP spid="42" grpId="0"/>
      <p:bldP spid="96" grpId="0"/>
      <p:bldP spid="97" grpId="0"/>
      <p:bldP spid="99" grpId="0" animBg="1"/>
      <p:bldP spid="101" grpId="0"/>
      <p:bldP spid="102" grpId="0"/>
      <p:bldP spid="106" grpId="0"/>
      <p:bldP spid="110" grpId="0"/>
      <p:bldP spid="141" grpId="0"/>
      <p:bldP spid="6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en-US" dirty="0" smtClean="0"/>
              <a:t>4 Challenges published: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 NCI-DREAM Drug Sensitivity Prediction Challenge</a:t>
            </a:r>
            <a:r>
              <a:rPr lang="en-US" dirty="0" smtClean="0"/>
              <a:t>.</a:t>
            </a:r>
            <a:endParaRPr lang="en-US" sz="1600" dirty="0" smtClean="0"/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The DREAM-Phil Bowen ALS Prediction Prize4Life</a:t>
            </a:r>
            <a:r>
              <a:rPr lang="en-US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 Network Topology and Parameter Inference Challenge.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 Sage Bionetworks-DREAM Breast Cancer Prognosis </a:t>
            </a:r>
            <a:r>
              <a:rPr lang="en-US" dirty="0" smtClean="0"/>
              <a:t>Challenge.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el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24267"/>
              </p:ext>
            </p:extLst>
          </p:nvPr>
        </p:nvGraphicFramePr>
        <p:xfrm>
          <a:off x="2242746" y="4261269"/>
          <a:ext cx="1579992" cy="110557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94998"/>
                <a:gridCol w="394998"/>
                <a:gridCol w="394998"/>
                <a:gridCol w="394998"/>
              </a:tblGrid>
              <a:tr h="275498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36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35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30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5498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2.9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3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 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4.8</a:t>
                      </a:r>
                      <a:endParaRPr lang="de-DE" sz="1200" b="1" dirty="0"/>
                    </a:p>
                  </a:txBody>
                  <a:tcPr marL="72278" marR="72278" marT="36139" marB="36139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5498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4.4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5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4.3</a:t>
                      </a:r>
                      <a:endParaRPr lang="de-DE" sz="1200" b="1" dirty="0"/>
                    </a:p>
                  </a:txBody>
                  <a:tcPr marL="72278" marR="72278" marT="36139" marB="36139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9081"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/>
                        <a:t>0</a:t>
                      </a:r>
                      <a:endParaRPr lang="de-DE" sz="1200" dirty="0"/>
                    </a:p>
                  </a:txBody>
                  <a:tcPr marL="72278" marR="72278" marT="36139" marB="36139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/>
                        <a:t>1</a:t>
                      </a:r>
                      <a:endParaRPr lang="de-DE" sz="1200" dirty="0"/>
                    </a:p>
                  </a:txBody>
                  <a:tcPr marL="72278" marR="72278" marT="36139" marB="36139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/>
                        <a:t>2</a:t>
                      </a:r>
                      <a:endParaRPr lang="de-DE" sz="1200" dirty="0"/>
                    </a:p>
                  </a:txBody>
                  <a:tcPr marL="72278" marR="72278" marT="36139" marB="36139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 smtClean="0"/>
                        <a:t>3</a:t>
                      </a:r>
                      <a:endParaRPr lang="de-DE" sz="1200" dirty="0"/>
                    </a:p>
                  </a:txBody>
                  <a:tcPr marL="72278" marR="72278" marT="36139" marB="36139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544170"/>
              </p:ext>
            </p:extLst>
          </p:nvPr>
        </p:nvGraphicFramePr>
        <p:xfrm>
          <a:off x="1105480" y="1325392"/>
          <a:ext cx="37941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0" name="Formel" r:id="rId4" imgW="190592" imgH="164702" progId="Equation.3">
                  <p:embed/>
                </p:oleObj>
              </mc:Choice>
              <mc:Fallback>
                <p:oleObj name="Formel" r:id="rId4" imgW="190592" imgH="16470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480" y="1325392"/>
                        <a:ext cx="379413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Tabel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273257"/>
              </p:ext>
            </p:extLst>
          </p:nvPr>
        </p:nvGraphicFramePr>
        <p:xfrm>
          <a:off x="2242746" y="4243864"/>
          <a:ext cx="1579992" cy="82649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49584"/>
                <a:gridCol w="346510"/>
                <a:gridCol w="385010"/>
                <a:gridCol w="498888"/>
              </a:tblGrid>
              <a:tr h="275498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39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35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36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34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5498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3.9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3.5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4.2 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4.8</a:t>
                      </a:r>
                      <a:endParaRPr lang="de-DE" sz="1200" b="1" dirty="0"/>
                    </a:p>
                  </a:txBody>
                  <a:tcPr marL="72278" marR="72278" marT="36139" marB="36139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5498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4.7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5.3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5.9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5.6</a:t>
                      </a:r>
                      <a:endParaRPr lang="de-DE" sz="1200" b="1" dirty="0"/>
                    </a:p>
                  </a:txBody>
                  <a:tcPr marL="72278" marR="72278" marT="36139" marB="36139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Baseline method:</a:t>
            </a:r>
          </a:p>
          <a:p>
            <a:r>
              <a:rPr lang="en-US" sz="2800" b="1" dirty="0"/>
              <a:t>training</a:t>
            </a:r>
          </a:p>
        </p:txBody>
      </p:sp>
      <p:graphicFrame>
        <p:nvGraphicFramePr>
          <p:cNvPr id="33" name="Tabel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19040"/>
              </p:ext>
            </p:extLst>
          </p:nvPr>
        </p:nvGraphicFramePr>
        <p:xfrm>
          <a:off x="586982" y="3887441"/>
          <a:ext cx="1366443" cy="1673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6443"/>
              </a:tblGrid>
              <a:tr h="302260">
                <a:tc>
                  <a:txBody>
                    <a:bodyPr/>
                    <a:lstStyle/>
                    <a:p>
                      <a:pPr algn="ctr"/>
                      <a:endParaRPr lang="de-DE" sz="4000" dirty="0" smtClean="0"/>
                    </a:p>
                  </a:txBody>
                  <a:tcPr vert="vert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ALSFRS total</a:t>
                      </a:r>
                      <a:endParaRPr lang="de-DE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Blood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glucose</a:t>
                      </a:r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Potassium</a:t>
                      </a:r>
                      <a:endParaRPr lang="de-DE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feld 33"/>
          <p:cNvSpPr txBox="1"/>
          <p:nvPr/>
        </p:nvSpPr>
        <p:spPr>
          <a:xfrm rot="5400000">
            <a:off x="1189190" y="3678575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35" name="Textfeld 34"/>
          <p:cNvSpPr txBox="1"/>
          <p:nvPr/>
        </p:nvSpPr>
        <p:spPr>
          <a:xfrm rot="5400000">
            <a:off x="1163789" y="5043686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37" name="Textfeld 36"/>
          <p:cNvSpPr txBox="1"/>
          <p:nvPr/>
        </p:nvSpPr>
        <p:spPr>
          <a:xfrm rot="5400000">
            <a:off x="1189190" y="1589103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38" name="Textfeld 37"/>
          <p:cNvSpPr txBox="1"/>
          <p:nvPr/>
        </p:nvSpPr>
        <p:spPr>
          <a:xfrm rot="5400000">
            <a:off x="1163789" y="2954214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graphicFrame>
        <p:nvGraphicFramePr>
          <p:cNvPr id="40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570482"/>
              </p:ext>
            </p:extLst>
          </p:nvPr>
        </p:nvGraphicFramePr>
        <p:xfrm>
          <a:off x="6522646" y="1797969"/>
          <a:ext cx="588964" cy="17310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8964"/>
              </a:tblGrid>
              <a:tr h="312579">
                <a:tc>
                  <a:txBody>
                    <a:bodyPr/>
                    <a:lstStyle/>
                    <a:p>
                      <a:pPr algn="ctr"/>
                      <a:endParaRPr lang="de-DE" sz="4000" dirty="0" smtClean="0"/>
                    </a:p>
                  </a:txBody>
                  <a:tcPr vert="vert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46727"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6727"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6727"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8247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Textfeld 40"/>
          <p:cNvSpPr txBox="1"/>
          <p:nvPr/>
        </p:nvSpPr>
        <p:spPr>
          <a:xfrm rot="5400000">
            <a:off x="6750422" y="1576404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cxnSp>
        <p:nvCxnSpPr>
          <p:cNvPr id="44" name="Gerade Verbindung mit Pfeil 43"/>
          <p:cNvCxnSpPr/>
          <p:nvPr/>
        </p:nvCxnSpPr>
        <p:spPr>
          <a:xfrm>
            <a:off x="2966646" y="2261659"/>
            <a:ext cx="3352800" cy="0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2966646" y="2617259"/>
            <a:ext cx="3352800" cy="0"/>
          </a:xfrm>
          <a:prstGeom prst="straightConnector1">
            <a:avLst/>
          </a:prstGeom>
          <a:ln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2966646" y="2947459"/>
            <a:ext cx="3352800" cy="0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5697146" y="3804287"/>
            <a:ext cx="622300" cy="0"/>
          </a:xfrm>
          <a:prstGeom prst="straightConnector1">
            <a:avLst/>
          </a:prstGeom>
          <a:ln w="19050"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Tabel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85436"/>
              </p:ext>
            </p:extLst>
          </p:nvPr>
        </p:nvGraphicFramePr>
        <p:xfrm>
          <a:off x="2242746" y="4243864"/>
          <a:ext cx="1579992" cy="82649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9092"/>
                <a:gridCol w="356134"/>
                <a:gridCol w="209768"/>
                <a:gridCol w="394998"/>
              </a:tblGrid>
              <a:tr h="275498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36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35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30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5498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2.9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3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 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4.8</a:t>
                      </a:r>
                      <a:endParaRPr lang="de-DE" sz="1200" b="1" dirty="0"/>
                    </a:p>
                  </a:txBody>
                  <a:tcPr marL="72278" marR="72278" marT="36139" marB="36139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5498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4.4</a:t>
                      </a:r>
                      <a:endParaRPr lang="de-DE" sz="1200" b="1" dirty="0"/>
                    </a:p>
                  </a:txBody>
                  <a:tcPr marL="72278" marR="72278" marT="36139" marB="361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/>
                        <a:t>5</a:t>
                      </a:r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 dirty="0"/>
                    </a:p>
                  </a:txBody>
                  <a:tcPr marL="72278" marR="72278" marT="36139" marB="3613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4.3</a:t>
                      </a:r>
                      <a:endParaRPr lang="de-DE" sz="1200" b="1" dirty="0"/>
                    </a:p>
                  </a:txBody>
                  <a:tcPr marL="72278" marR="72278" marT="36139" marB="36139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2" name="Textfeld 51"/>
          <p:cNvSpPr txBox="1"/>
          <p:nvPr/>
        </p:nvSpPr>
        <p:spPr>
          <a:xfrm>
            <a:off x="2608057" y="5369898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months</a:t>
            </a:r>
            <a:endParaRPr lang="de-DE" sz="1400" b="1" dirty="0"/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3904286" y="4268181"/>
            <a:ext cx="412750" cy="125137"/>
          </a:xfrm>
          <a:prstGeom prst="straightConnector1">
            <a:avLst/>
          </a:prstGeom>
          <a:ln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3904286" y="4970604"/>
            <a:ext cx="782637" cy="411531"/>
          </a:xfrm>
          <a:prstGeom prst="straightConnector1">
            <a:avLst/>
          </a:prstGeom>
          <a:ln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5700871" y="3899678"/>
            <a:ext cx="622300" cy="0"/>
          </a:xfrm>
          <a:prstGeom prst="straightConnector1">
            <a:avLst/>
          </a:prstGeom>
          <a:ln w="19050"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5693411" y="3992542"/>
            <a:ext cx="622300" cy="0"/>
          </a:xfrm>
          <a:prstGeom prst="straightConnector1">
            <a:avLst/>
          </a:prstGeom>
          <a:ln w="19050"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5694521" y="4098511"/>
            <a:ext cx="622300" cy="0"/>
          </a:xfrm>
          <a:prstGeom prst="straightConnector1">
            <a:avLst/>
          </a:prstGeom>
          <a:ln w="19050">
            <a:solidFill>
              <a:srgbClr val="FFC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>
            <a:off x="5877934" y="4412492"/>
            <a:ext cx="445237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>
            <a:off x="5881659" y="4507883"/>
            <a:ext cx="434052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>
            <a:off x="5874199" y="4600747"/>
            <a:ext cx="441512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>
            <a:off x="5875309" y="4706716"/>
            <a:ext cx="440402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/>
          <p:nvPr/>
        </p:nvCxnSpPr>
        <p:spPr>
          <a:xfrm>
            <a:off x="6008296" y="5005657"/>
            <a:ext cx="307415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/>
          <p:nvPr/>
        </p:nvCxnSpPr>
        <p:spPr>
          <a:xfrm>
            <a:off x="6012021" y="5101048"/>
            <a:ext cx="303690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/>
          <p:nvPr/>
        </p:nvCxnSpPr>
        <p:spPr>
          <a:xfrm>
            <a:off x="6004561" y="5193912"/>
            <a:ext cx="311150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>
            <a:off x="6005671" y="5299881"/>
            <a:ext cx="310040" cy="0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Tabel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58823"/>
              </p:ext>
            </p:extLst>
          </p:nvPr>
        </p:nvGraphicFramePr>
        <p:xfrm>
          <a:off x="6531612" y="3520010"/>
          <a:ext cx="572400" cy="23600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24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de-DE" sz="400" dirty="0" smtClean="0"/>
                    </a:p>
                  </a:txBody>
                  <a:tcPr vert="vert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50173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98794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de-DE" sz="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4" name="Textfeld 93"/>
          <p:cNvSpPr txBox="1"/>
          <p:nvPr/>
        </p:nvSpPr>
        <p:spPr>
          <a:xfrm rot="5400000">
            <a:off x="6732491" y="5280763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42" name="Textfeld 41"/>
          <p:cNvSpPr txBox="1"/>
          <p:nvPr/>
        </p:nvSpPr>
        <p:spPr>
          <a:xfrm rot="5400000">
            <a:off x="6644645" y="3054975"/>
            <a:ext cx="63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.…</a:t>
            </a:r>
            <a:endParaRPr lang="de-DE" sz="3600" dirty="0"/>
          </a:p>
        </p:txBody>
      </p:sp>
      <p:graphicFrame>
        <p:nvGraphicFramePr>
          <p:cNvPr id="95" name="Tabel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13761"/>
              </p:ext>
            </p:extLst>
          </p:nvPr>
        </p:nvGraphicFramePr>
        <p:xfrm>
          <a:off x="586982" y="3884387"/>
          <a:ext cx="1366443" cy="1673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6443"/>
              </a:tblGrid>
              <a:tr h="302260">
                <a:tc>
                  <a:txBody>
                    <a:bodyPr/>
                    <a:lstStyle/>
                    <a:p>
                      <a:pPr algn="ctr"/>
                      <a:endParaRPr lang="de-DE" sz="4000" dirty="0" smtClean="0"/>
                    </a:p>
                  </a:txBody>
                  <a:tcPr vert="vert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ALSFRS total</a:t>
                      </a:r>
                      <a:endParaRPr lang="de-DE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Blood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glucose</a:t>
                      </a:r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Potassium</a:t>
                      </a:r>
                      <a:endParaRPr lang="de-DE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6" name="Textfeld 95"/>
          <p:cNvSpPr txBox="1"/>
          <p:nvPr/>
        </p:nvSpPr>
        <p:spPr>
          <a:xfrm rot="5400000">
            <a:off x="1189190" y="3675521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97" name="Textfeld 96"/>
          <p:cNvSpPr txBox="1"/>
          <p:nvPr/>
        </p:nvSpPr>
        <p:spPr>
          <a:xfrm rot="5400000">
            <a:off x="1163789" y="5040632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99" name="Textfeld 98"/>
          <p:cNvSpPr txBox="1"/>
          <p:nvPr/>
        </p:nvSpPr>
        <p:spPr>
          <a:xfrm>
            <a:off x="2608057" y="5366844"/>
            <a:ext cx="952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months</a:t>
            </a:r>
            <a:endParaRPr lang="de-DE" sz="1400" b="1" dirty="0"/>
          </a:p>
        </p:txBody>
      </p:sp>
      <p:graphicFrame>
        <p:nvGraphicFramePr>
          <p:cNvPr id="100" name="Tabel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48394"/>
              </p:ext>
            </p:extLst>
          </p:nvPr>
        </p:nvGraphicFramePr>
        <p:xfrm>
          <a:off x="586982" y="1794922"/>
          <a:ext cx="2379664" cy="1673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6443"/>
                <a:gridCol w="1013221"/>
              </a:tblGrid>
              <a:tr h="302260">
                <a:tc>
                  <a:txBody>
                    <a:bodyPr/>
                    <a:lstStyle/>
                    <a:p>
                      <a:pPr algn="ctr"/>
                      <a:endParaRPr lang="de-DE" sz="4000" dirty="0" smtClean="0"/>
                    </a:p>
                  </a:txBody>
                  <a:tcPr vert="vert" anchor="ctr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dirty="0" smtClean="0"/>
                    </a:p>
                  </a:txBody>
                  <a:tcPr vert="vert" anchor="ctr">
                    <a:solidFill>
                      <a:schemeClr val="bg1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age</a:t>
                      </a:r>
                      <a:endParaRPr lang="de-DE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61</a:t>
                      </a:r>
                      <a:endParaRPr lang="de-D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gender</a:t>
                      </a:r>
                      <a:endParaRPr lang="de-DE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female</a:t>
                      </a:r>
                      <a:endParaRPr lang="de-D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onset</a:t>
                      </a:r>
                      <a:r>
                        <a:rPr lang="de-DE" sz="1600" dirty="0" smtClean="0"/>
                        <a:t> type</a:t>
                      </a:r>
                      <a:endParaRPr lang="de-DE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limb</a:t>
                      </a:r>
                      <a:endParaRPr lang="de-D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226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1" name="Textfeld 100"/>
          <p:cNvSpPr txBox="1"/>
          <p:nvPr/>
        </p:nvSpPr>
        <p:spPr>
          <a:xfrm rot="5400000">
            <a:off x="1189190" y="1586056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102" name="Textfeld 101"/>
          <p:cNvSpPr txBox="1"/>
          <p:nvPr/>
        </p:nvSpPr>
        <p:spPr>
          <a:xfrm rot="5400000">
            <a:off x="1163789" y="2951167"/>
            <a:ext cx="41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106" name="Textfeld 105"/>
          <p:cNvSpPr txBox="1"/>
          <p:nvPr/>
        </p:nvSpPr>
        <p:spPr>
          <a:xfrm rot="5400000">
            <a:off x="6750421" y="1573138"/>
            <a:ext cx="4193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…</a:t>
            </a:r>
            <a:endParaRPr lang="de-DE" sz="3600" dirty="0"/>
          </a:p>
        </p:txBody>
      </p:sp>
      <p:sp>
        <p:nvSpPr>
          <p:cNvPr id="110" name="Textfeld 109"/>
          <p:cNvSpPr txBox="1"/>
          <p:nvPr/>
        </p:nvSpPr>
        <p:spPr>
          <a:xfrm rot="5400000">
            <a:off x="6644644" y="3051709"/>
            <a:ext cx="6309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.…</a:t>
            </a:r>
            <a:endParaRPr lang="de-DE" sz="3600" dirty="0"/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3904286" y="4670856"/>
            <a:ext cx="598486" cy="171899"/>
          </a:xfrm>
          <a:prstGeom prst="straightConnector1">
            <a:avLst/>
          </a:prstGeom>
          <a:ln>
            <a:solidFill>
              <a:srgbClr val="92D05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0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77825"/>
              </p:ext>
            </p:extLst>
          </p:nvPr>
        </p:nvGraphicFramePr>
        <p:xfrm>
          <a:off x="1101264" y="1327978"/>
          <a:ext cx="3794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1" name="Formel" r:id="rId6" imgW="190248" imgH="177601" progId="Equation.3">
                  <p:embed/>
                </p:oleObj>
              </mc:Choice>
              <mc:Fallback>
                <p:oleObj name="Formel" r:id="rId6" imgW="190248" imgH="177601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264" y="1327978"/>
                        <a:ext cx="379413" cy="466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Geschweifte Klammer rechts 1"/>
          <p:cNvSpPr/>
          <p:nvPr/>
        </p:nvSpPr>
        <p:spPr>
          <a:xfrm>
            <a:off x="7193181" y="1740913"/>
            <a:ext cx="277198" cy="407270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5" descr="D:\Dropbox\Dropbox\DREAM-7\plots\potassiu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30000" contras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760345" y="4675289"/>
            <a:ext cx="1134596" cy="959158"/>
          </a:xfrm>
          <a:prstGeom prst="rect">
            <a:avLst/>
          </a:prstGeom>
          <a:noFill/>
        </p:spPr>
      </p:pic>
      <p:pic>
        <p:nvPicPr>
          <p:cNvPr id="69" name="Picture 4" descr="D:\Dropbox\Dropbox\DREAM-7\plots\glucos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30000" contras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605338" y="4286340"/>
            <a:ext cx="1226103" cy="907572"/>
          </a:xfrm>
          <a:prstGeom prst="rect">
            <a:avLst/>
          </a:prstGeom>
          <a:noFill/>
        </p:spPr>
      </p:pic>
      <p:pic>
        <p:nvPicPr>
          <p:cNvPr id="70" name="Picture 64" descr="D:\Dropbox\Dropbox\DREAM-7\plots\alsfr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30000" contrast="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51482" y="3678710"/>
            <a:ext cx="1349479" cy="1117311"/>
          </a:xfrm>
          <a:prstGeom prst="rect">
            <a:avLst/>
          </a:prstGeom>
          <a:noFill/>
        </p:spPr>
      </p:pic>
      <p:pic>
        <p:nvPicPr>
          <p:cNvPr id="53" name="Bild 12" descr="AA022278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56992"/>
            <a:ext cx="1471962" cy="1008112"/>
          </a:xfrm>
          <a:prstGeom prst="rect">
            <a:avLst/>
          </a:prstGeom>
        </p:spPr>
      </p:pic>
      <p:sp>
        <p:nvSpPr>
          <p:cNvPr id="54" name="Textfeld 53"/>
          <p:cNvSpPr txBox="1"/>
          <p:nvPr/>
        </p:nvSpPr>
        <p:spPr>
          <a:xfrm>
            <a:off x="7688937" y="3339104"/>
            <a:ext cx="1311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chemeClr val="bg1"/>
                </a:solidFill>
              </a:rPr>
              <a:t>SVR</a:t>
            </a:r>
            <a:endParaRPr lang="de-DE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Baseline method:</a:t>
            </a:r>
          </a:p>
          <a:p>
            <a:r>
              <a:rPr lang="en-US" sz="2800" b="1" dirty="0"/>
              <a:t>prediction</a:t>
            </a:r>
          </a:p>
        </p:txBody>
      </p:sp>
      <p:pic>
        <p:nvPicPr>
          <p:cNvPr id="38916" name="Picture 4" descr="D:\Dropbox\Dropbox\DREAM-7\plots\v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07702" y="1484784"/>
            <a:ext cx="296167" cy="1790908"/>
          </a:xfrm>
          <a:prstGeom prst="rect">
            <a:avLst/>
          </a:prstGeom>
          <a:noFill/>
        </p:spPr>
      </p:pic>
      <p:pic>
        <p:nvPicPr>
          <p:cNvPr id="53" name="Picture 4" descr="D:\Dropbox\Dropbox\DREAM-7\plots\v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67742" y="1484784"/>
            <a:ext cx="296167" cy="1790908"/>
          </a:xfrm>
          <a:prstGeom prst="rect">
            <a:avLst/>
          </a:prstGeom>
          <a:noFill/>
        </p:spPr>
      </p:pic>
      <p:pic>
        <p:nvPicPr>
          <p:cNvPr id="54" name="Picture 4" descr="D:\Dropbox\Dropbox\DREAM-7\plots\v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07681" y="1484784"/>
            <a:ext cx="296167" cy="1790908"/>
          </a:xfrm>
          <a:prstGeom prst="rect">
            <a:avLst/>
          </a:prstGeom>
          <a:noFill/>
        </p:spPr>
      </p:pic>
      <p:pic>
        <p:nvPicPr>
          <p:cNvPr id="55" name="Picture 4" descr="D:\Dropbox\Dropbox\DREAM-7\plots\v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67720" y="1484784"/>
            <a:ext cx="296167" cy="1790908"/>
          </a:xfrm>
          <a:prstGeom prst="rect">
            <a:avLst/>
          </a:prstGeom>
          <a:noFill/>
        </p:spPr>
      </p:pic>
      <p:pic>
        <p:nvPicPr>
          <p:cNvPr id="56" name="Picture 4" descr="D:\Dropbox\Dropbox\DREAM-7\plots\v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32016" y="1494076"/>
            <a:ext cx="296167" cy="1790908"/>
          </a:xfrm>
          <a:prstGeom prst="rect">
            <a:avLst/>
          </a:prstGeom>
          <a:noFill/>
        </p:spPr>
      </p:pic>
      <p:pic>
        <p:nvPicPr>
          <p:cNvPr id="65" name="Picture 4" descr="D:\Dropbox\Dropbox\DREAM-7\plots\vec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08080" y="1494076"/>
            <a:ext cx="296167" cy="1790908"/>
          </a:xfrm>
          <a:prstGeom prst="rect">
            <a:avLst/>
          </a:prstGeom>
          <a:noFill/>
        </p:spPr>
      </p:pic>
      <p:sp>
        <p:nvSpPr>
          <p:cNvPr id="66" name="Textfeld 65"/>
          <p:cNvSpPr txBox="1"/>
          <p:nvPr/>
        </p:nvSpPr>
        <p:spPr>
          <a:xfrm>
            <a:off x="2572452" y="1970256"/>
            <a:ext cx="3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67" name="Textfeld 66"/>
          <p:cNvSpPr txBox="1"/>
          <p:nvPr/>
        </p:nvSpPr>
        <p:spPr>
          <a:xfrm>
            <a:off x="6220050" y="1979548"/>
            <a:ext cx="3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  <p:grpSp>
        <p:nvGrpSpPr>
          <p:cNvPr id="2" name="Gruppierung 2"/>
          <p:cNvGrpSpPr/>
          <p:nvPr/>
        </p:nvGrpSpPr>
        <p:grpSpPr>
          <a:xfrm>
            <a:off x="3851920" y="3789041"/>
            <a:ext cx="3024336" cy="652308"/>
            <a:chOff x="3851920" y="3789041"/>
            <a:chExt cx="3024336" cy="652308"/>
          </a:xfrm>
        </p:grpSpPr>
        <p:sp>
          <p:nvSpPr>
            <p:cNvPr id="78" name="Pfeil nach rechts 77"/>
            <p:cNvSpPr/>
            <p:nvPr/>
          </p:nvSpPr>
          <p:spPr>
            <a:xfrm>
              <a:off x="3851920" y="4022497"/>
              <a:ext cx="1584176" cy="20812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" name="Abgerundetes Rechteck 78"/>
            <p:cNvSpPr/>
            <p:nvPr/>
          </p:nvSpPr>
          <p:spPr>
            <a:xfrm>
              <a:off x="5868144" y="3789041"/>
              <a:ext cx="1008112" cy="65230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 smtClean="0">
                  <a:solidFill>
                    <a:srgbClr val="000000"/>
                  </a:solidFill>
                </a:rPr>
                <a:t>trained</a:t>
              </a:r>
              <a:r>
                <a:rPr lang="de-DE" b="1" dirty="0" smtClean="0">
                  <a:solidFill>
                    <a:srgbClr val="000000"/>
                  </a:solidFill>
                </a:rPr>
                <a:t> model</a:t>
              </a:r>
              <a:endParaRPr lang="de-DE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80" name="Textfeld 79"/>
          <p:cNvSpPr txBox="1"/>
          <p:nvPr/>
        </p:nvSpPr>
        <p:spPr>
          <a:xfrm>
            <a:off x="5674776" y="1124744"/>
            <a:ext cx="143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test</a:t>
            </a:r>
            <a:r>
              <a:rPr lang="de-DE" b="1" dirty="0" smtClean="0"/>
              <a:t> </a:t>
            </a:r>
            <a:r>
              <a:rPr lang="de-DE" b="1" dirty="0" err="1" smtClean="0"/>
              <a:t>set</a:t>
            </a:r>
            <a:r>
              <a:rPr lang="de-DE" b="1" dirty="0" smtClean="0"/>
              <a:t> (625)</a:t>
            </a:r>
            <a:endParaRPr lang="de-DE" b="1" dirty="0"/>
          </a:p>
        </p:txBody>
      </p:sp>
      <p:sp>
        <p:nvSpPr>
          <p:cNvPr id="81" name="Textfeld 80"/>
          <p:cNvSpPr txBox="1"/>
          <p:nvPr/>
        </p:nvSpPr>
        <p:spPr>
          <a:xfrm>
            <a:off x="1835696" y="1124744"/>
            <a:ext cx="193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training</a:t>
            </a:r>
            <a:r>
              <a:rPr lang="de-DE" b="1" dirty="0" smtClean="0"/>
              <a:t> </a:t>
            </a:r>
            <a:r>
              <a:rPr lang="de-DE" b="1" dirty="0" err="1" smtClean="0"/>
              <a:t>set</a:t>
            </a:r>
            <a:r>
              <a:rPr lang="de-DE" b="1" smtClean="0"/>
              <a:t> (1197)</a:t>
            </a:r>
            <a:endParaRPr lang="de-DE" b="1" dirty="0"/>
          </a:p>
        </p:txBody>
      </p:sp>
      <p:grpSp>
        <p:nvGrpSpPr>
          <p:cNvPr id="3" name="Gruppierung 1"/>
          <p:cNvGrpSpPr/>
          <p:nvPr/>
        </p:nvGrpSpPr>
        <p:grpSpPr>
          <a:xfrm>
            <a:off x="1907703" y="3311697"/>
            <a:ext cx="1584177" cy="3069631"/>
            <a:chOff x="1907703" y="3311697"/>
            <a:chExt cx="1584177" cy="3069631"/>
          </a:xfrm>
        </p:grpSpPr>
        <p:sp>
          <p:nvSpPr>
            <p:cNvPr id="71" name="Geschweifte Klammer links 70"/>
            <p:cNvSpPr/>
            <p:nvPr/>
          </p:nvSpPr>
          <p:spPr>
            <a:xfrm rot="16200000">
              <a:off x="2537774" y="2681627"/>
              <a:ext cx="324036" cy="1584176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5" name="Bild 12" descr="AA022278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3681117"/>
              <a:ext cx="1103843" cy="755996"/>
            </a:xfrm>
            <a:prstGeom prst="rect">
              <a:avLst/>
            </a:prstGeom>
          </p:spPr>
        </p:pic>
        <p:sp>
          <p:nvSpPr>
            <p:cNvPr id="77" name="Textfeld 76"/>
            <p:cNvSpPr txBox="1"/>
            <p:nvPr/>
          </p:nvSpPr>
          <p:spPr>
            <a:xfrm>
              <a:off x="2205136" y="3735608"/>
              <a:ext cx="9357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600" b="1" dirty="0" smtClean="0">
                  <a:solidFill>
                    <a:schemeClr val="bg1"/>
                  </a:solidFill>
                </a:rPr>
                <a:t>SVR</a:t>
              </a:r>
              <a:endParaRPr lang="de-DE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Geschweifte Klammer links 90"/>
            <p:cNvSpPr/>
            <p:nvPr/>
          </p:nvSpPr>
          <p:spPr>
            <a:xfrm rot="16200000" flipH="1">
              <a:off x="2573777" y="3987062"/>
              <a:ext cx="252028" cy="1584176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1953317" y="6011996"/>
              <a:ext cx="1490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gold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standard</a:t>
              </a:r>
              <a:endParaRPr lang="de-DE" b="1" dirty="0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081808" y="4999185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2153816" y="5071193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217440" y="5134817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Gerade Verbindung mit Pfeil 36"/>
            <p:cNvCxnSpPr/>
            <p:nvPr/>
          </p:nvCxnSpPr>
          <p:spPr>
            <a:xfrm>
              <a:off x="2369840" y="5287217"/>
              <a:ext cx="792088" cy="504056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ung 3"/>
          <p:cNvGrpSpPr/>
          <p:nvPr/>
        </p:nvGrpSpPr>
        <p:grpSpPr>
          <a:xfrm>
            <a:off x="5724128" y="3284985"/>
            <a:ext cx="1252907" cy="3105635"/>
            <a:chOff x="5724128" y="3284985"/>
            <a:chExt cx="1252907" cy="3105635"/>
          </a:xfrm>
        </p:grpSpPr>
        <p:sp>
          <p:nvSpPr>
            <p:cNvPr id="72" name="Geschweifte Klammer links 71"/>
            <p:cNvSpPr/>
            <p:nvPr/>
          </p:nvSpPr>
          <p:spPr>
            <a:xfrm rot="16200000">
              <a:off x="6210182" y="3014955"/>
              <a:ext cx="324036" cy="864096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Pfeil nach unten 81"/>
            <p:cNvSpPr/>
            <p:nvPr/>
          </p:nvSpPr>
          <p:spPr>
            <a:xfrm>
              <a:off x="6228184" y="4581129"/>
              <a:ext cx="288032" cy="36003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Textfeld 110"/>
            <p:cNvSpPr txBox="1"/>
            <p:nvPr/>
          </p:nvSpPr>
          <p:spPr>
            <a:xfrm>
              <a:off x="5724128" y="6021288"/>
              <a:ext cx="1252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/>
                <a:t>predictions</a:t>
              </a:r>
              <a:endParaRPr lang="de-DE" b="1" dirty="0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5724347" y="5028667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5796355" y="5100675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5859979" y="5164299"/>
              <a:ext cx="108012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Gerade Verbindung mit Pfeil 42"/>
            <p:cNvCxnSpPr/>
            <p:nvPr/>
          </p:nvCxnSpPr>
          <p:spPr>
            <a:xfrm>
              <a:off x="6003995" y="5524339"/>
              <a:ext cx="792088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17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Bootstrapping</a:t>
            </a:r>
          </a:p>
        </p:txBody>
      </p:sp>
      <p:sp>
        <p:nvSpPr>
          <p:cNvPr id="9" name="Gefaltete Ecke 8"/>
          <p:cNvSpPr/>
          <p:nvPr/>
        </p:nvSpPr>
        <p:spPr>
          <a:xfrm>
            <a:off x="216371" y="2831630"/>
            <a:ext cx="1110074" cy="1787407"/>
          </a:xfrm>
          <a:prstGeom prst="foldedCorner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Patient 1</a:t>
            </a:r>
          </a:p>
          <a:p>
            <a:r>
              <a:rPr lang="en-US" dirty="0">
                <a:solidFill>
                  <a:srgbClr val="000000"/>
                </a:solidFill>
              </a:rPr>
              <a:t>Patient 2</a:t>
            </a:r>
          </a:p>
          <a:p>
            <a:r>
              <a:rPr lang="en-US" dirty="0">
                <a:solidFill>
                  <a:srgbClr val="000000"/>
                </a:solidFill>
              </a:rPr>
              <a:t>Patient 3</a:t>
            </a:r>
          </a:p>
          <a:p>
            <a:r>
              <a:rPr lang="en-US" dirty="0">
                <a:solidFill>
                  <a:srgbClr val="000000"/>
                </a:solidFill>
              </a:rPr>
              <a:t>Patient 4</a:t>
            </a:r>
          </a:p>
          <a:p>
            <a:r>
              <a:rPr lang="en-US" dirty="0">
                <a:solidFill>
                  <a:srgbClr val="000000"/>
                </a:solidFill>
              </a:rPr>
              <a:t>Patient 5</a:t>
            </a:r>
          </a:p>
          <a:p>
            <a:r>
              <a:rPr lang="en-US" dirty="0">
                <a:solidFill>
                  <a:srgbClr val="000000"/>
                </a:solidFill>
              </a:rPr>
              <a:t>Patient 6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1537140" y="1288815"/>
            <a:ext cx="1806221" cy="4534370"/>
            <a:chOff x="1467556" y="1288815"/>
            <a:chExt cx="1806221" cy="4534370"/>
          </a:xfrm>
        </p:grpSpPr>
        <p:sp>
          <p:nvSpPr>
            <p:cNvPr id="8" name="Gefaltete Ecke 7"/>
            <p:cNvSpPr/>
            <p:nvPr/>
          </p:nvSpPr>
          <p:spPr>
            <a:xfrm>
              <a:off x="2163703" y="1288815"/>
              <a:ext cx="1110074" cy="1787407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rgbClr val="000000"/>
                  </a:solidFill>
                </a:rPr>
                <a:t>Patient 2</a:t>
              </a:r>
            </a:p>
            <a:p>
              <a:r>
                <a:rPr lang="en-US">
                  <a:solidFill>
                    <a:srgbClr val="000000"/>
                  </a:solidFill>
                </a:rPr>
                <a:t>Patient 2</a:t>
              </a:r>
            </a:p>
            <a:p>
              <a:r>
                <a:rPr lang="en-US">
                  <a:solidFill>
                    <a:srgbClr val="000000"/>
                  </a:solidFill>
                </a:rPr>
                <a:t>Patient 3</a:t>
              </a:r>
            </a:p>
            <a:p>
              <a:r>
                <a:rPr lang="en-US">
                  <a:solidFill>
                    <a:srgbClr val="000000"/>
                  </a:solidFill>
                </a:rPr>
                <a:t>Patient 4</a:t>
              </a:r>
            </a:p>
            <a:p>
              <a:r>
                <a:rPr lang="en-US">
                  <a:solidFill>
                    <a:srgbClr val="000000"/>
                  </a:solidFill>
                </a:rPr>
                <a:t>Patient 6</a:t>
              </a:r>
            </a:p>
            <a:p>
              <a:r>
                <a:rPr lang="en-US">
                  <a:solidFill>
                    <a:srgbClr val="000000"/>
                  </a:solidFill>
                </a:rPr>
                <a:t>Patient 6</a:t>
              </a:r>
            </a:p>
          </p:txBody>
        </p:sp>
        <p:sp>
          <p:nvSpPr>
            <p:cNvPr id="10" name="Gefaltete Ecke 9"/>
            <p:cNvSpPr/>
            <p:nvPr/>
          </p:nvSpPr>
          <p:spPr>
            <a:xfrm>
              <a:off x="1862666" y="1599259"/>
              <a:ext cx="1110074" cy="1787407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rgbClr val="000000"/>
                  </a:solidFill>
                </a:rPr>
                <a:t>Patient 1</a:t>
              </a:r>
            </a:p>
            <a:p>
              <a:r>
                <a:rPr lang="en-US">
                  <a:solidFill>
                    <a:srgbClr val="000000"/>
                  </a:solidFill>
                </a:rPr>
                <a:t>Patient 2</a:t>
              </a:r>
            </a:p>
            <a:p>
              <a:r>
                <a:rPr lang="en-US">
                  <a:solidFill>
                    <a:srgbClr val="000000"/>
                  </a:solidFill>
                </a:rPr>
                <a:t>Patient 3</a:t>
              </a:r>
            </a:p>
            <a:p>
              <a:r>
                <a:rPr lang="en-US">
                  <a:solidFill>
                    <a:srgbClr val="000000"/>
                  </a:solidFill>
                </a:rPr>
                <a:t>Patient 3</a:t>
              </a:r>
            </a:p>
            <a:p>
              <a:r>
                <a:rPr lang="en-US">
                  <a:solidFill>
                    <a:srgbClr val="000000"/>
                  </a:solidFill>
                </a:rPr>
                <a:t>Patient 4</a:t>
              </a:r>
            </a:p>
            <a:p>
              <a:r>
                <a:rPr lang="en-US">
                  <a:solidFill>
                    <a:srgbClr val="000000"/>
                  </a:solidFill>
                </a:rPr>
                <a:t>Patient 6</a:t>
              </a:r>
            </a:p>
          </p:txBody>
        </p:sp>
        <p:sp>
          <p:nvSpPr>
            <p:cNvPr id="11" name="Gefaltete Ecke 10"/>
            <p:cNvSpPr/>
            <p:nvPr/>
          </p:nvSpPr>
          <p:spPr>
            <a:xfrm>
              <a:off x="1862666" y="4035778"/>
              <a:ext cx="1110074" cy="1787407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rgbClr val="000000"/>
                  </a:solidFill>
                </a:rPr>
                <a:t>Patient 1</a:t>
              </a:r>
            </a:p>
            <a:p>
              <a:r>
                <a:rPr lang="en-US">
                  <a:solidFill>
                    <a:srgbClr val="000000"/>
                  </a:solidFill>
                </a:rPr>
                <a:t>Patient 1</a:t>
              </a:r>
            </a:p>
            <a:p>
              <a:r>
                <a:rPr lang="en-US">
                  <a:solidFill>
                    <a:srgbClr val="000000"/>
                  </a:solidFill>
                </a:rPr>
                <a:t>Patient 1</a:t>
              </a:r>
            </a:p>
            <a:p>
              <a:r>
                <a:rPr lang="en-US">
                  <a:solidFill>
                    <a:srgbClr val="000000"/>
                  </a:solidFill>
                </a:rPr>
                <a:t>Patient 3</a:t>
              </a:r>
            </a:p>
            <a:p>
              <a:r>
                <a:rPr lang="en-US">
                  <a:solidFill>
                    <a:srgbClr val="000000"/>
                  </a:solidFill>
                </a:rPr>
                <a:t>Patient 5</a:t>
              </a:r>
            </a:p>
            <a:p>
              <a:r>
                <a:rPr lang="en-US">
                  <a:solidFill>
                    <a:srgbClr val="000000"/>
                  </a:solidFill>
                </a:rPr>
                <a:t>Patient 6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 rot="16200000">
              <a:off x="2069627" y="3405495"/>
              <a:ext cx="46799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…</a:t>
              </a:r>
            </a:p>
          </p:txBody>
        </p:sp>
        <p:sp>
          <p:nvSpPr>
            <p:cNvPr id="13" name="Geschweifte Klammer links 12"/>
            <p:cNvSpPr/>
            <p:nvPr/>
          </p:nvSpPr>
          <p:spPr>
            <a:xfrm>
              <a:off x="1467556" y="2135481"/>
              <a:ext cx="272814" cy="2953926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Bild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6577" y="2984003"/>
            <a:ext cx="1373010" cy="1176866"/>
          </a:xfrm>
          <a:prstGeom prst="rect">
            <a:avLst/>
          </a:prstGeom>
        </p:spPr>
      </p:pic>
      <p:grpSp>
        <p:nvGrpSpPr>
          <p:cNvPr id="7" name="Gruppierung 6"/>
          <p:cNvGrpSpPr/>
          <p:nvPr/>
        </p:nvGrpSpPr>
        <p:grpSpPr>
          <a:xfrm>
            <a:off x="4317354" y="1866499"/>
            <a:ext cx="4311757" cy="1764506"/>
            <a:chOff x="4130111" y="1866499"/>
            <a:chExt cx="4311757" cy="1764506"/>
          </a:xfrm>
        </p:grpSpPr>
        <p:sp>
          <p:nvSpPr>
            <p:cNvPr id="14" name="Rectangle 4"/>
            <p:cNvSpPr txBox="1">
              <a:spLocks noChangeArrowheads="1"/>
            </p:cNvSpPr>
            <p:nvPr/>
          </p:nvSpPr>
          <p:spPr bwMode="auto">
            <a:xfrm>
              <a:off x="4130111" y="1866499"/>
              <a:ext cx="4311757" cy="1764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0000FF"/>
                </a:buClr>
                <a:buNone/>
              </a:pPr>
              <a:r>
                <a:rPr lang="en-US"/>
                <a:t>One set of patients</a:t>
              </a:r>
            </a:p>
            <a:p>
              <a:pPr marL="0" indent="0" algn="ctr">
                <a:buClr>
                  <a:srgbClr val="0000FF"/>
                </a:buClr>
                <a:buNone/>
              </a:pPr>
              <a:endParaRPr lang="en-US"/>
            </a:p>
            <a:p>
              <a:pPr marL="0" indent="0" algn="ctr">
                <a:buClr>
                  <a:srgbClr val="0000FF"/>
                </a:buClr>
                <a:buNone/>
              </a:pPr>
              <a:r>
                <a:rPr lang="en-US"/>
                <a:t>Many bootstrap samples</a:t>
              </a:r>
            </a:p>
          </p:txBody>
        </p:sp>
        <p:sp>
          <p:nvSpPr>
            <p:cNvPr id="5" name="Pfeil nach unten 4"/>
            <p:cNvSpPr/>
            <p:nvPr/>
          </p:nvSpPr>
          <p:spPr>
            <a:xfrm>
              <a:off x="5991527" y="2483088"/>
              <a:ext cx="439596" cy="6431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hteck 5"/>
          <p:cNvSpPr/>
          <p:nvPr/>
        </p:nvSpPr>
        <p:spPr>
          <a:xfrm>
            <a:off x="4128754" y="4292065"/>
            <a:ext cx="49988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n-US" sz="3200"/>
              <a:t>Expected variance in quality?</a:t>
            </a:r>
          </a:p>
          <a:p>
            <a:pPr algn="ctr">
              <a:buClr>
                <a:srgbClr val="0000FF"/>
              </a:buClr>
            </a:pPr>
            <a:r>
              <a:rPr lang="en-US" sz="3200"/>
              <a:t>Improvements significant?</a:t>
            </a:r>
          </a:p>
          <a:p>
            <a:pPr algn="ctr">
              <a:buClr>
                <a:srgbClr val="0000FF"/>
              </a:buClr>
            </a:pPr>
            <a:r>
              <a:rPr lang="en-US" sz="3200"/>
              <a:t>Robustness solver ranking?</a:t>
            </a:r>
          </a:p>
        </p:txBody>
      </p:sp>
    </p:spTree>
    <p:extLst>
      <p:ext uri="{BB962C8B-B14F-4D97-AF65-F5344CB8AC3E}">
        <p14:creationId xmlns:p14="http://schemas.microsoft.com/office/powerpoint/2010/main" val="26890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1903682" y="5372097"/>
            <a:ext cx="47836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Bild 26" descr="rmsd_bp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7" r="31092"/>
          <a:stretch/>
        </p:blipFill>
        <p:spPr>
          <a:xfrm>
            <a:off x="5152765" y="1934992"/>
            <a:ext cx="457066" cy="3650853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 rot="16200000">
            <a:off x="807418" y="3460169"/>
            <a:ext cx="77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RMSD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4826347" y="4152419"/>
            <a:ext cx="104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Baseline</a:t>
            </a:r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Setting the</a:t>
            </a:r>
          </a:p>
          <a:p>
            <a:r>
              <a:rPr lang="en-US" sz="2800" b="1"/>
              <a:t>baseline</a:t>
            </a:r>
          </a:p>
        </p:txBody>
      </p:sp>
      <p:pic>
        <p:nvPicPr>
          <p:cNvPr id="22" name="Bild 21" descr="rmsd_bp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1" t="80590" r="31611"/>
          <a:stretch/>
        </p:blipFill>
        <p:spPr>
          <a:xfrm>
            <a:off x="6074833" y="3477330"/>
            <a:ext cx="1588813" cy="2707304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7740352" y="4794303"/>
            <a:ext cx="1500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/>
              <a:t>Two standard</a:t>
            </a:r>
          </a:p>
          <a:p>
            <a:pPr algn="ctr"/>
            <a:r>
              <a:rPr lang="en-US" b="1"/>
              <a:t>deviations</a:t>
            </a:r>
          </a:p>
        </p:txBody>
      </p:sp>
      <p:sp>
        <p:nvSpPr>
          <p:cNvPr id="18" name="Geschweifte Klammer rechts 17"/>
          <p:cNvSpPr/>
          <p:nvPr/>
        </p:nvSpPr>
        <p:spPr>
          <a:xfrm>
            <a:off x="7668344" y="4886088"/>
            <a:ext cx="125917" cy="482653"/>
          </a:xfrm>
          <a:prstGeom prst="rightBrac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6084168" y="3778928"/>
            <a:ext cx="1584176" cy="2247456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Gerade Verbindung 27"/>
          <p:cNvCxnSpPr/>
          <p:nvPr/>
        </p:nvCxnSpPr>
        <p:spPr>
          <a:xfrm flipV="1">
            <a:off x="5633405" y="3769051"/>
            <a:ext cx="296656" cy="1170731"/>
          </a:xfrm>
          <a:prstGeom prst="line">
            <a:avLst/>
          </a:prstGeom>
          <a:ln w="635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H="1" flipV="1">
            <a:off x="5633405" y="5600149"/>
            <a:ext cx="296656" cy="406021"/>
          </a:xfrm>
          <a:prstGeom prst="line">
            <a:avLst/>
          </a:prstGeom>
          <a:ln w="635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 3" descr="rmsd_bp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89"/>
          <a:stretch/>
        </p:blipFill>
        <p:spPr>
          <a:xfrm>
            <a:off x="1504947" y="1930754"/>
            <a:ext cx="345818" cy="3650853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3002476" y="5636838"/>
            <a:ext cx="224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Threshold RMSD= 0.5</a:t>
            </a:r>
          </a:p>
        </p:txBody>
      </p:sp>
      <p:sp>
        <p:nvSpPr>
          <p:cNvPr id="19" name="Rechteck 18"/>
          <p:cNvSpPr/>
          <p:nvPr/>
        </p:nvSpPr>
        <p:spPr>
          <a:xfrm>
            <a:off x="5127214" y="4939781"/>
            <a:ext cx="506191" cy="66036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Gerade Verbindung mit Pfeil 29"/>
          <p:cNvCxnSpPr>
            <a:stCxn id="31" idx="2"/>
          </p:cNvCxnSpPr>
          <p:nvPr/>
        </p:nvCxnSpPr>
        <p:spPr>
          <a:xfrm>
            <a:off x="489546" y="4734436"/>
            <a:ext cx="0" cy="671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102260" y="436510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20502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rmsd_b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87" y="1930754"/>
            <a:ext cx="5950933" cy="3650853"/>
          </a:xfrm>
          <a:prstGeom prst="rect">
            <a:avLst/>
          </a:prstGeom>
        </p:spPr>
      </p:pic>
      <p:grpSp>
        <p:nvGrpSpPr>
          <p:cNvPr id="3" name="Gruppierung 2"/>
          <p:cNvGrpSpPr/>
          <p:nvPr/>
        </p:nvGrpSpPr>
        <p:grpSpPr>
          <a:xfrm>
            <a:off x="2551230" y="4597153"/>
            <a:ext cx="2490435" cy="252000"/>
            <a:chOff x="2270357" y="4597153"/>
            <a:chExt cx="2490435" cy="252000"/>
          </a:xfrm>
        </p:grpSpPr>
        <p:sp>
          <p:nvSpPr>
            <p:cNvPr id="5" name="Oval 4"/>
            <p:cNvSpPr/>
            <p:nvPr/>
          </p:nvSpPr>
          <p:spPr>
            <a:xfrm>
              <a:off x="2270357" y="4597153"/>
              <a:ext cx="252000" cy="252000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718044" y="4597153"/>
              <a:ext cx="252000" cy="252000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508792" y="4597153"/>
              <a:ext cx="252000" cy="252000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165731" y="4597153"/>
              <a:ext cx="252000" cy="252000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613418" y="4597153"/>
              <a:ext cx="252000" cy="252000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61105" y="4597153"/>
              <a:ext cx="252000" cy="252000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18" name="Gruppierung 17"/>
          <p:cNvGrpSpPr/>
          <p:nvPr/>
        </p:nvGrpSpPr>
        <p:grpSpPr>
          <a:xfrm>
            <a:off x="5674639" y="4597153"/>
            <a:ext cx="1607844" cy="252000"/>
            <a:chOff x="5393766" y="4597153"/>
            <a:chExt cx="1607844" cy="252000"/>
          </a:xfrm>
        </p:grpSpPr>
        <p:sp>
          <p:nvSpPr>
            <p:cNvPr id="11" name="Oval 10"/>
            <p:cNvSpPr/>
            <p:nvPr/>
          </p:nvSpPr>
          <p:spPr>
            <a:xfrm>
              <a:off x="5393766" y="4597153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848687" y="4597153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305450" y="4597153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749610" y="4597153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15" name="Textfeld 14"/>
          <p:cNvSpPr txBox="1"/>
          <p:nvPr/>
        </p:nvSpPr>
        <p:spPr>
          <a:xfrm rot="16200000">
            <a:off x="1555634" y="4056269"/>
            <a:ext cx="125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Aggregate</a:t>
            </a: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803859" y="3460169"/>
            <a:ext cx="77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RMSD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4822788" y="4126989"/>
            <a:ext cx="104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Baseline</a:t>
            </a:r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Root Mean Squared Deviation</a:t>
            </a:r>
          </a:p>
        </p:txBody>
      </p:sp>
      <p:sp>
        <p:nvSpPr>
          <p:cNvPr id="2" name="Textfeld 1"/>
          <p:cNvSpPr txBox="1"/>
          <p:nvPr/>
        </p:nvSpPr>
        <p:spPr>
          <a:xfrm flipH="1" flipV="1">
            <a:off x="510293" y="2176693"/>
            <a:ext cx="287492" cy="143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24" name="Gerade Verbindung mit Pfeil 23"/>
          <p:cNvCxnSpPr>
            <a:stCxn id="25" idx="2"/>
          </p:cNvCxnSpPr>
          <p:nvPr/>
        </p:nvCxnSpPr>
        <p:spPr>
          <a:xfrm>
            <a:off x="494790" y="4734436"/>
            <a:ext cx="0" cy="671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107504" y="436510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Better</a:t>
            </a:r>
          </a:p>
        </p:txBody>
      </p:sp>
    </p:spTree>
    <p:extLst>
      <p:ext uri="{BB962C8B-B14F-4D97-AF65-F5344CB8AC3E}">
        <p14:creationId xmlns:p14="http://schemas.microsoft.com/office/powerpoint/2010/main" val="22697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cor_b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38" y="1895106"/>
            <a:ext cx="5845660" cy="36504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16200000">
            <a:off x="136081" y="3526440"/>
            <a:ext cx="218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Pearsons Correlation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479510" y="3562084"/>
            <a:ext cx="0" cy="801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107504" y="435581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Better</a:t>
            </a:r>
          </a:p>
        </p:txBody>
      </p:sp>
      <p:sp>
        <p:nvSpPr>
          <p:cNvPr id="9" name="Oval 8"/>
          <p:cNvSpPr/>
          <p:nvPr/>
        </p:nvSpPr>
        <p:spPr>
          <a:xfrm>
            <a:off x="2590144" y="4236958"/>
            <a:ext cx="252000" cy="252000"/>
          </a:xfrm>
          <a:prstGeom prst="ellipse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3037831" y="4236958"/>
            <a:ext cx="252000" cy="252000"/>
          </a:xfrm>
          <a:prstGeom prst="ellipse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828579" y="4236958"/>
            <a:ext cx="252000" cy="252000"/>
          </a:xfrm>
          <a:prstGeom prst="ellipse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3485518" y="4236958"/>
            <a:ext cx="252000" cy="252000"/>
          </a:xfrm>
          <a:prstGeom prst="ellipse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3933205" y="4236958"/>
            <a:ext cx="252000" cy="252000"/>
          </a:xfrm>
          <a:prstGeom prst="ellipse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4380892" y="4236958"/>
            <a:ext cx="252000" cy="252000"/>
          </a:xfrm>
          <a:prstGeom prst="ellipse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713553" y="4236958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6168474" y="4236958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" name="Oval 16"/>
          <p:cNvSpPr/>
          <p:nvPr/>
        </p:nvSpPr>
        <p:spPr>
          <a:xfrm>
            <a:off x="6625237" y="4236958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Oval 17"/>
          <p:cNvSpPr/>
          <p:nvPr/>
        </p:nvSpPr>
        <p:spPr>
          <a:xfrm>
            <a:off x="7069397" y="4236958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9" name="Textfeld 18"/>
          <p:cNvSpPr txBox="1"/>
          <p:nvPr/>
        </p:nvSpPr>
        <p:spPr>
          <a:xfrm rot="16200000">
            <a:off x="1594550" y="4514151"/>
            <a:ext cx="125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Aggregate</a:t>
            </a:r>
          </a:p>
        </p:txBody>
      </p:sp>
      <p:sp>
        <p:nvSpPr>
          <p:cNvPr id="20" name="Textfeld 19"/>
          <p:cNvSpPr txBox="1"/>
          <p:nvPr/>
        </p:nvSpPr>
        <p:spPr>
          <a:xfrm rot="16200000">
            <a:off x="4861702" y="4406502"/>
            <a:ext cx="104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Baseline</a:t>
            </a: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Pearsons</a:t>
            </a:r>
          </a:p>
          <a:p>
            <a:r>
              <a:rPr lang="en-US" sz="2800" b="1"/>
              <a:t>Correlation</a:t>
            </a:r>
          </a:p>
        </p:txBody>
      </p:sp>
      <p:sp>
        <p:nvSpPr>
          <p:cNvPr id="22" name="Rechteck 21"/>
          <p:cNvSpPr/>
          <p:nvPr/>
        </p:nvSpPr>
        <p:spPr>
          <a:xfrm>
            <a:off x="6742564" y="6044670"/>
            <a:ext cx="2317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/>
              <a:t>Ranks based on RMSD</a:t>
            </a:r>
          </a:p>
        </p:txBody>
      </p:sp>
    </p:spTree>
    <p:extLst>
      <p:ext uri="{BB962C8B-B14F-4D97-AF65-F5344CB8AC3E}">
        <p14:creationId xmlns:p14="http://schemas.microsoft.com/office/powerpoint/2010/main" val="40441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ung 13"/>
          <p:cNvGrpSpPr/>
          <p:nvPr/>
        </p:nvGrpSpPr>
        <p:grpSpPr>
          <a:xfrm>
            <a:off x="4900609" y="1412776"/>
            <a:ext cx="838200" cy="4193658"/>
            <a:chOff x="4900609" y="1412776"/>
            <a:chExt cx="838200" cy="4193658"/>
          </a:xfrm>
        </p:grpSpPr>
        <p:grpSp>
          <p:nvGrpSpPr>
            <p:cNvPr id="14" name="Gruppierung 17"/>
            <p:cNvGrpSpPr/>
            <p:nvPr/>
          </p:nvGrpSpPr>
          <p:grpSpPr>
            <a:xfrm>
              <a:off x="4900609" y="1854684"/>
              <a:ext cx="838200" cy="3751750"/>
              <a:chOff x="4900609" y="1842149"/>
              <a:chExt cx="838200" cy="3765264"/>
            </a:xfrm>
          </p:grpSpPr>
          <p:pic>
            <p:nvPicPr>
              <p:cNvPr id="6" name="Bild 5" descr="grey.tiff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697" b="-8697"/>
              <a:stretch/>
            </p:blipFill>
            <p:spPr>
              <a:xfrm>
                <a:off x="4900609" y="1913722"/>
                <a:ext cx="838200" cy="3693691"/>
              </a:xfrm>
              <a:prstGeom prst="rect">
                <a:avLst/>
              </a:prstGeom>
            </p:spPr>
          </p:pic>
          <p:sp>
            <p:nvSpPr>
              <p:cNvPr id="11" name="Textfeld 10"/>
              <p:cNvSpPr txBox="1"/>
              <p:nvPr/>
            </p:nvSpPr>
            <p:spPr>
              <a:xfrm>
                <a:off x="5052411" y="1842149"/>
                <a:ext cx="595035" cy="3492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60"/>
                  </a:lnSpc>
                </a:pPr>
                <a:r>
                  <a:rPr lang="en-US"/>
                  <a:t>0.29</a:t>
                </a:r>
              </a:p>
              <a:p>
                <a:pPr>
                  <a:lnSpc>
                    <a:spcPts val="2660"/>
                  </a:lnSpc>
                </a:pPr>
                <a:r>
                  <a:rPr lang="en-US"/>
                  <a:t>0.30</a:t>
                </a:r>
              </a:p>
              <a:p>
                <a:pPr>
                  <a:lnSpc>
                    <a:spcPts val="2660"/>
                  </a:lnSpc>
                </a:pPr>
                <a:r>
                  <a:rPr lang="en-US"/>
                  <a:t>0.30</a:t>
                </a:r>
              </a:p>
              <a:p>
                <a:pPr>
                  <a:lnSpc>
                    <a:spcPts val="2660"/>
                  </a:lnSpc>
                </a:pPr>
                <a:r>
                  <a:rPr lang="en-US"/>
                  <a:t>0.31</a:t>
                </a:r>
              </a:p>
              <a:p>
                <a:pPr>
                  <a:lnSpc>
                    <a:spcPts val="2660"/>
                  </a:lnSpc>
                </a:pPr>
                <a:r>
                  <a:rPr lang="en-US"/>
                  <a:t>0.30</a:t>
                </a:r>
              </a:p>
              <a:p>
                <a:pPr>
                  <a:lnSpc>
                    <a:spcPts val="2660"/>
                  </a:lnSpc>
                </a:pPr>
                <a:r>
                  <a:rPr lang="en-US"/>
                  <a:t>0.34</a:t>
                </a:r>
              </a:p>
              <a:p>
                <a:pPr>
                  <a:lnSpc>
                    <a:spcPts val="2660"/>
                  </a:lnSpc>
                </a:pPr>
                <a:r>
                  <a:rPr lang="en-US"/>
                  <a:t>0.26</a:t>
                </a:r>
              </a:p>
              <a:p>
                <a:pPr>
                  <a:lnSpc>
                    <a:spcPts val="2660"/>
                  </a:lnSpc>
                </a:pPr>
                <a:r>
                  <a:rPr lang="en-US"/>
                  <a:t>0.36</a:t>
                </a:r>
              </a:p>
              <a:p>
                <a:pPr>
                  <a:lnSpc>
                    <a:spcPts val="2660"/>
                  </a:lnSpc>
                </a:pPr>
                <a:r>
                  <a:rPr lang="en-US"/>
                  <a:t>0.61</a:t>
                </a:r>
              </a:p>
              <a:p>
                <a:pPr>
                  <a:lnSpc>
                    <a:spcPts val="2660"/>
                  </a:lnSpc>
                </a:pPr>
                <a:r>
                  <a:rPr lang="en-US"/>
                  <a:t>1.43</a:t>
                </a:r>
              </a:p>
            </p:txBody>
          </p:sp>
        </p:grpSp>
        <p:sp>
          <p:nvSpPr>
            <p:cNvPr id="45" name="Textfeld 44"/>
            <p:cNvSpPr txBox="1"/>
            <p:nvPr/>
          </p:nvSpPr>
          <p:spPr>
            <a:xfrm>
              <a:off x="4946301" y="1412776"/>
              <a:ext cx="755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med</a:t>
              </a:r>
            </a:p>
          </p:txBody>
        </p:sp>
      </p:grpSp>
      <p:sp>
        <p:nvSpPr>
          <p:cNvPr id="42" name="Textfeld 41"/>
          <p:cNvSpPr txBox="1"/>
          <p:nvPr/>
        </p:nvSpPr>
        <p:spPr>
          <a:xfrm>
            <a:off x="3203577" y="1419716"/>
            <a:ext cx="48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all</a:t>
            </a:r>
          </a:p>
        </p:txBody>
      </p:sp>
      <p:grpSp>
        <p:nvGrpSpPr>
          <p:cNvPr id="16" name="Gruppierung 18"/>
          <p:cNvGrpSpPr/>
          <p:nvPr/>
        </p:nvGrpSpPr>
        <p:grpSpPr>
          <a:xfrm>
            <a:off x="-10473" y="678013"/>
            <a:ext cx="4915846" cy="4656973"/>
            <a:chOff x="-10473" y="678013"/>
            <a:chExt cx="4915846" cy="4656973"/>
          </a:xfrm>
        </p:grpSpPr>
        <p:pic>
          <p:nvPicPr>
            <p:cNvPr id="5" name="Bild 4" descr="slow.tif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9" b="-941"/>
            <a:stretch/>
          </p:blipFill>
          <p:spPr>
            <a:xfrm>
              <a:off x="4079873" y="1890000"/>
              <a:ext cx="825500" cy="3430800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4217245" y="1842149"/>
              <a:ext cx="595035" cy="349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/>
                <a:t>0.43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0.43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0.40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0.42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0.44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0.38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0.46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0.47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0.92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1.04</a:t>
              </a:r>
            </a:p>
          </p:txBody>
        </p:sp>
        <p:pic>
          <p:nvPicPr>
            <p:cNvPr id="25" name="Bild 24" descr="fla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73" y="678013"/>
              <a:ext cx="2467101" cy="1697864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862908" y="1345818"/>
              <a:ext cx="777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slow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4094188" y="1409066"/>
              <a:ext cx="777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slow</a:t>
              </a:r>
            </a:p>
          </p:txBody>
        </p:sp>
      </p:grpSp>
      <p:grpSp>
        <p:nvGrpSpPr>
          <p:cNvPr id="17" name="Gruppierung 19"/>
          <p:cNvGrpSpPr/>
          <p:nvPr/>
        </p:nvGrpSpPr>
        <p:grpSpPr>
          <a:xfrm>
            <a:off x="5730111" y="665679"/>
            <a:ext cx="3413889" cy="4943212"/>
            <a:chOff x="5730111" y="665679"/>
            <a:chExt cx="3413889" cy="4943212"/>
          </a:xfrm>
        </p:grpSpPr>
        <p:pic>
          <p:nvPicPr>
            <p:cNvPr id="2" name="Bild 1" descr="fast.tiff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740" r="1842" b="-8740"/>
            <a:stretch/>
          </p:blipFill>
          <p:spPr>
            <a:xfrm>
              <a:off x="5730111" y="1915200"/>
              <a:ext cx="835225" cy="3693691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5887577" y="1842149"/>
              <a:ext cx="595035" cy="349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/>
                <a:t>0.78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0.79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0.84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0.83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0.82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0.88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0.91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0.88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1.04</a:t>
              </a:r>
            </a:p>
            <a:p>
              <a:pPr>
                <a:lnSpc>
                  <a:spcPts val="2660"/>
                </a:lnSpc>
              </a:pPr>
              <a:r>
                <a:rPr lang="en-US"/>
                <a:t>1.67</a:t>
              </a:r>
            </a:p>
          </p:txBody>
        </p:sp>
        <p:pic>
          <p:nvPicPr>
            <p:cNvPr id="39" name="Bild 38" descr="steep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958" y="665679"/>
              <a:ext cx="2469042" cy="1699200"/>
            </a:xfrm>
            <a:prstGeom prst="rect">
              <a:avLst/>
            </a:prstGeom>
          </p:spPr>
        </p:pic>
        <p:sp>
          <p:nvSpPr>
            <p:cNvPr id="40" name="Textfeld 39"/>
            <p:cNvSpPr txBox="1"/>
            <p:nvPr/>
          </p:nvSpPr>
          <p:spPr>
            <a:xfrm>
              <a:off x="7991856" y="835967"/>
              <a:ext cx="663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fast</a:t>
              </a: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5811521" y="1419716"/>
              <a:ext cx="6634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fast</a:t>
              </a:r>
            </a:p>
          </p:txBody>
        </p:sp>
      </p:grp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RMSD</a:t>
            </a:r>
          </a:p>
          <a:p>
            <a:r>
              <a:rPr lang="en-US" sz="2800" b="1"/>
              <a:t>slow vs. fast</a:t>
            </a:r>
          </a:p>
        </p:txBody>
      </p:sp>
      <p:sp>
        <p:nvSpPr>
          <p:cNvPr id="29" name="Oval 28"/>
          <p:cNvSpPr/>
          <p:nvPr/>
        </p:nvSpPr>
        <p:spPr>
          <a:xfrm>
            <a:off x="2596350" y="1963605"/>
            <a:ext cx="252000" cy="252000"/>
          </a:xfrm>
          <a:prstGeom prst="ellipse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2596350" y="2299827"/>
            <a:ext cx="252000" cy="252000"/>
          </a:xfrm>
          <a:prstGeom prst="ellipse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Oval 30"/>
          <p:cNvSpPr/>
          <p:nvPr/>
        </p:nvSpPr>
        <p:spPr>
          <a:xfrm>
            <a:off x="2596350" y="3644715"/>
            <a:ext cx="252000" cy="252000"/>
          </a:xfrm>
          <a:prstGeom prst="ellipse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" name="Oval 31"/>
          <p:cNvSpPr/>
          <p:nvPr/>
        </p:nvSpPr>
        <p:spPr>
          <a:xfrm>
            <a:off x="2596350" y="2636049"/>
            <a:ext cx="252000" cy="252000"/>
          </a:xfrm>
          <a:prstGeom prst="ellipse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2596350" y="2972271"/>
            <a:ext cx="252000" cy="252000"/>
          </a:xfrm>
          <a:prstGeom prst="ellipse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2596350" y="3308493"/>
            <a:ext cx="252000" cy="252000"/>
          </a:xfrm>
          <a:prstGeom prst="ellipse">
            <a:avLst/>
          </a:prstGeom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2596350" y="4653381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6" name="Oval 35"/>
          <p:cNvSpPr/>
          <p:nvPr/>
        </p:nvSpPr>
        <p:spPr>
          <a:xfrm>
            <a:off x="2596350" y="4989605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7" name="Oval 36"/>
          <p:cNvSpPr/>
          <p:nvPr/>
        </p:nvSpPr>
        <p:spPr>
          <a:xfrm>
            <a:off x="2596350" y="3980937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" name="Oval 37"/>
          <p:cNvSpPr/>
          <p:nvPr/>
        </p:nvSpPr>
        <p:spPr>
          <a:xfrm>
            <a:off x="2596350" y="4317159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1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3" name="Bild 2" descr="all.tiff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/>
          <a:stretch/>
        </p:blipFill>
        <p:spPr>
          <a:xfrm>
            <a:off x="3026442" y="1854685"/>
            <a:ext cx="825500" cy="343148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153258" y="1842149"/>
            <a:ext cx="595035" cy="3492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/>
              <a:t>0.51</a:t>
            </a:r>
          </a:p>
          <a:p>
            <a:pPr>
              <a:lnSpc>
                <a:spcPts val="2660"/>
              </a:lnSpc>
            </a:pPr>
            <a:r>
              <a:rPr lang="en-US"/>
              <a:t>0.52</a:t>
            </a:r>
          </a:p>
          <a:p>
            <a:pPr>
              <a:lnSpc>
                <a:spcPts val="2660"/>
              </a:lnSpc>
            </a:pPr>
            <a:r>
              <a:rPr lang="en-US"/>
              <a:t>0.52</a:t>
            </a:r>
          </a:p>
          <a:p>
            <a:pPr>
              <a:lnSpc>
                <a:spcPts val="2660"/>
              </a:lnSpc>
            </a:pPr>
            <a:r>
              <a:rPr lang="en-US"/>
              <a:t>0.53</a:t>
            </a:r>
          </a:p>
          <a:p>
            <a:pPr>
              <a:lnSpc>
                <a:spcPts val="2660"/>
              </a:lnSpc>
            </a:pPr>
            <a:r>
              <a:rPr lang="en-US"/>
              <a:t>0.53</a:t>
            </a:r>
          </a:p>
          <a:p>
            <a:pPr>
              <a:lnSpc>
                <a:spcPts val="2660"/>
              </a:lnSpc>
            </a:pPr>
            <a:r>
              <a:rPr lang="en-US"/>
              <a:t>0.53</a:t>
            </a:r>
          </a:p>
          <a:p>
            <a:pPr>
              <a:lnSpc>
                <a:spcPts val="2660"/>
              </a:lnSpc>
            </a:pPr>
            <a:r>
              <a:rPr lang="en-US"/>
              <a:t>0.57</a:t>
            </a:r>
          </a:p>
          <a:p>
            <a:pPr>
              <a:lnSpc>
                <a:spcPts val="2660"/>
              </a:lnSpc>
            </a:pPr>
            <a:r>
              <a:rPr lang="en-US"/>
              <a:t>0.57</a:t>
            </a:r>
          </a:p>
          <a:p>
            <a:pPr>
              <a:lnSpc>
                <a:spcPts val="2660"/>
              </a:lnSpc>
            </a:pPr>
            <a:r>
              <a:rPr lang="en-US"/>
              <a:t>0.89</a:t>
            </a:r>
          </a:p>
          <a:p>
            <a:pPr>
              <a:lnSpc>
                <a:spcPts val="2660"/>
              </a:lnSpc>
            </a:pPr>
            <a:r>
              <a:rPr lang="en-US"/>
              <a:t>1.30</a:t>
            </a:r>
          </a:p>
        </p:txBody>
      </p:sp>
      <p:grpSp>
        <p:nvGrpSpPr>
          <p:cNvPr id="18" name="Gruppierung 8"/>
          <p:cNvGrpSpPr/>
          <p:nvPr/>
        </p:nvGrpSpPr>
        <p:grpSpPr>
          <a:xfrm>
            <a:off x="622662" y="1870731"/>
            <a:ext cx="7992693" cy="4128709"/>
            <a:chOff x="329586" y="1870731"/>
            <a:chExt cx="7992693" cy="4128709"/>
          </a:xfrm>
        </p:grpSpPr>
        <p:sp>
          <p:nvSpPr>
            <p:cNvPr id="15" name="Textfeld 14"/>
            <p:cNvSpPr txBox="1"/>
            <p:nvPr/>
          </p:nvSpPr>
          <p:spPr>
            <a:xfrm>
              <a:off x="329586" y="5537775"/>
              <a:ext cx="7992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/>
                <a:t>Different solvers predict slow or fast progressors more reliably.</a:t>
              </a:r>
            </a:p>
          </p:txBody>
        </p:sp>
        <p:sp>
          <p:nvSpPr>
            <p:cNvPr id="7" name="Rechteck 6"/>
            <p:cNvSpPr/>
            <p:nvPr/>
          </p:nvSpPr>
          <p:spPr>
            <a:xfrm>
              <a:off x="5388189" y="1870731"/>
              <a:ext cx="920823" cy="429096"/>
            </a:xfrm>
            <a:prstGeom prst="rect">
              <a:avLst/>
            </a:prstGeom>
            <a:noFill/>
            <a:ln w="76200" cmpd="sng">
              <a:solidFill>
                <a:srgbClr val="008000"/>
              </a:solidFill>
            </a:ln>
            <a:effectLst>
              <a:outerShdw blurRad="40000" dist="50800" dir="1680000" rotWithShape="0">
                <a:srgbClr val="000000">
                  <a:alpha val="49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3786797" y="3560493"/>
              <a:ext cx="851942" cy="422667"/>
            </a:xfrm>
            <a:prstGeom prst="rect">
              <a:avLst/>
            </a:prstGeom>
            <a:noFill/>
            <a:ln w="76200" cmpd="sng">
              <a:solidFill>
                <a:srgbClr val="008000"/>
              </a:solidFill>
            </a:ln>
            <a:effectLst>
              <a:outerShdw blurRad="40000" dist="48387" dir="168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1594491" y="5967219"/>
            <a:ext cx="608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Larger (absolute) errors in case of steep slopes.</a:t>
            </a:r>
          </a:p>
        </p:txBody>
      </p:sp>
    </p:spTree>
    <p:extLst>
      <p:ext uri="{BB962C8B-B14F-4D97-AF65-F5344CB8AC3E}">
        <p14:creationId xmlns:p14="http://schemas.microsoft.com/office/powerpoint/2010/main" val="27455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Similarity between</a:t>
            </a:r>
          </a:p>
          <a:p>
            <a:r>
              <a:rPr lang="en-US" sz="2800" b="1"/>
              <a:t>Predictions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71066" y="5627326"/>
            <a:ext cx="7907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Predictions more correlated to each other than to real slopes:</a:t>
            </a:r>
          </a:p>
          <a:p>
            <a:pPr algn="ctr"/>
            <a:r>
              <a:rPr lang="en-US" sz="2400"/>
              <a:t>room for improvement?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213108" y="1287234"/>
            <a:ext cx="4044924" cy="3388416"/>
            <a:chOff x="4511570" y="1494441"/>
            <a:chExt cx="4044924" cy="3388416"/>
          </a:xfrm>
        </p:grpSpPr>
        <p:pic>
          <p:nvPicPr>
            <p:cNvPr id="6" name="Bild 5" descr="y7717-slopes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344" y="1494441"/>
              <a:ext cx="3606150" cy="2427070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5460216" y="4421192"/>
              <a:ext cx="28682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Slopes vs. Predictions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328392" y="3921510"/>
              <a:ext cx="1167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True slope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 rot="16200000">
              <a:off x="3876296" y="2349564"/>
              <a:ext cx="1639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Predicted slope</a:t>
              </a:r>
            </a:p>
          </p:txBody>
        </p:sp>
      </p:grpSp>
      <p:cxnSp>
        <p:nvCxnSpPr>
          <p:cNvPr id="9" name="Gerade Verbindung 8"/>
          <p:cNvCxnSpPr/>
          <p:nvPr/>
        </p:nvCxnSpPr>
        <p:spPr>
          <a:xfrm flipV="1">
            <a:off x="2029930" y="1287234"/>
            <a:ext cx="1693577" cy="22247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ierung 3"/>
          <p:cNvGrpSpPr/>
          <p:nvPr/>
        </p:nvGrpSpPr>
        <p:grpSpPr>
          <a:xfrm>
            <a:off x="4659614" y="1240444"/>
            <a:ext cx="4018935" cy="3481996"/>
            <a:chOff x="4659614" y="1240444"/>
            <a:chExt cx="4018935" cy="3481996"/>
          </a:xfrm>
        </p:grpSpPr>
        <p:pic>
          <p:nvPicPr>
            <p:cNvPr id="5" name="Bild 4" descr="y7717-sentrana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864" y="1240444"/>
              <a:ext cx="3517365" cy="2578303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5244947" y="4260775"/>
              <a:ext cx="34336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Predictions first vs second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141808" y="3761093"/>
              <a:ext cx="1639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Predicted slope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 rot="16200000">
              <a:off x="4050827" y="2189146"/>
              <a:ext cx="1586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Predcted slope</a:t>
              </a:r>
            </a:p>
          </p:txBody>
        </p:sp>
        <p:cxnSp>
          <p:nvCxnSpPr>
            <p:cNvPr id="18" name="Gerade Verbindung 17"/>
            <p:cNvCxnSpPr/>
            <p:nvPr/>
          </p:nvCxnSpPr>
          <p:spPr>
            <a:xfrm flipV="1">
              <a:off x="5397641" y="1337443"/>
              <a:ext cx="2878189" cy="20013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174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eval-cut.ti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8" y="1371654"/>
            <a:ext cx="4680000" cy="4680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699815" y="1996456"/>
            <a:ext cx="122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Aggregate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687367" y="1220740"/>
            <a:ext cx="156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Gold standard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699815" y="4253492"/>
            <a:ext cx="149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Baseline: SVR</a:t>
            </a:r>
          </a:p>
        </p:txBody>
      </p:sp>
      <p:grpSp>
        <p:nvGrpSpPr>
          <p:cNvPr id="5" name="Gruppierung 18"/>
          <p:cNvGrpSpPr/>
          <p:nvPr/>
        </p:nvGrpSpPr>
        <p:grpSpPr>
          <a:xfrm>
            <a:off x="6699815" y="4674698"/>
            <a:ext cx="2066491" cy="1511912"/>
            <a:chOff x="6699815" y="4674698"/>
            <a:chExt cx="2066491" cy="1511912"/>
          </a:xfrm>
        </p:grpSpPr>
        <p:sp>
          <p:nvSpPr>
            <p:cNvPr id="63" name="Textfeld 62"/>
            <p:cNvSpPr txBox="1"/>
            <p:nvPr/>
          </p:nvSpPr>
          <p:spPr>
            <a:xfrm>
              <a:off x="6699815" y="5439910"/>
              <a:ext cx="2066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Multivar. regression</a:t>
              </a: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6699815" y="5057304"/>
              <a:ext cx="1804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Linear regression</a:t>
              </a: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6699815" y="4674698"/>
              <a:ext cx="1970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Prediction of mean</a:t>
              </a: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6699815" y="5817278"/>
              <a:ext cx="1804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50000"/>
                    </a:schemeClr>
                  </a:solidFill>
                </a:rPr>
                <a:t>Linear regression</a:t>
              </a:r>
            </a:p>
          </p:txBody>
        </p:sp>
      </p:grpSp>
      <p:grpSp>
        <p:nvGrpSpPr>
          <p:cNvPr id="7" name="Gruppierung 33"/>
          <p:cNvGrpSpPr/>
          <p:nvPr/>
        </p:nvGrpSpPr>
        <p:grpSpPr>
          <a:xfrm>
            <a:off x="6605343" y="1580801"/>
            <a:ext cx="2409379" cy="2683510"/>
            <a:chOff x="6605343" y="1580801"/>
            <a:chExt cx="2409379" cy="2683510"/>
          </a:xfrm>
        </p:grpSpPr>
        <p:sp>
          <p:nvSpPr>
            <p:cNvPr id="21" name="Textfeld 20"/>
            <p:cNvSpPr txBox="1"/>
            <p:nvPr/>
          </p:nvSpPr>
          <p:spPr>
            <a:xfrm>
              <a:off x="6699815" y="1580801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BART</a:t>
              </a: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6699815" y="3894979"/>
              <a:ext cx="2314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Nonparam. regression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699815" y="2913253"/>
              <a:ext cx="1607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Random forest</a:t>
              </a:r>
            </a:p>
          </p:txBody>
        </p:sp>
        <p:sp>
          <p:nvSpPr>
            <p:cNvPr id="4" name="Geschweifte Klammer rechts 3"/>
            <p:cNvSpPr/>
            <p:nvPr/>
          </p:nvSpPr>
          <p:spPr>
            <a:xfrm>
              <a:off x="6605343" y="2563729"/>
              <a:ext cx="164048" cy="1142582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pierung 34"/>
          <p:cNvGrpSpPr/>
          <p:nvPr/>
        </p:nvGrpSpPr>
        <p:grpSpPr>
          <a:xfrm>
            <a:off x="3161175" y="1422452"/>
            <a:ext cx="3531987" cy="4705492"/>
            <a:chOff x="3161175" y="1422452"/>
            <a:chExt cx="3531987" cy="4705492"/>
          </a:xfrm>
        </p:grpSpPr>
        <p:cxnSp>
          <p:nvCxnSpPr>
            <p:cNvPr id="6" name="Gerade Verbindung 5"/>
            <p:cNvCxnSpPr/>
            <p:nvPr/>
          </p:nvCxnSpPr>
          <p:spPr>
            <a:xfrm>
              <a:off x="5204138" y="1793280"/>
              <a:ext cx="1470484" cy="5236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5098669" y="2558492"/>
              <a:ext cx="1575953" cy="5236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5098669" y="2941098"/>
              <a:ext cx="1575953" cy="5236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5098669" y="3323704"/>
              <a:ext cx="1575953" cy="5236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5098669" y="3711546"/>
              <a:ext cx="1575953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953548" y="4088916"/>
              <a:ext cx="1721074" cy="5236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>
              <a:off x="3161175" y="6001944"/>
              <a:ext cx="3513447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4783479" y="4854128"/>
              <a:ext cx="1891143" cy="5236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4558108" y="5236734"/>
              <a:ext cx="2116514" cy="5236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flipV="1">
              <a:off x="3800826" y="5624576"/>
              <a:ext cx="2892336" cy="3272"/>
            </a:xfrm>
            <a:prstGeom prst="line">
              <a:avLst/>
            </a:prstGeom>
            <a:ln w="3175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4953548" y="4476758"/>
              <a:ext cx="1721074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>
              <a:off x="5204138" y="2181122"/>
              <a:ext cx="1461209" cy="0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>
            <a:xfrm>
              <a:off x="4417136" y="1422452"/>
              <a:ext cx="2257486" cy="5236"/>
            </a:xfrm>
            <a:prstGeom prst="line">
              <a:avLst/>
            </a:prstGeom>
            <a:ln w="3175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5789308" y="1667280"/>
              <a:ext cx="252000" cy="252000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789308" y="2433464"/>
              <a:ext cx="252000" cy="252000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789308" y="2822936"/>
              <a:ext cx="252000" cy="252000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789308" y="3197259"/>
              <a:ext cx="252000" cy="252000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789308" y="3576495"/>
              <a:ext cx="252000" cy="252000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789308" y="3967893"/>
              <a:ext cx="252000" cy="252000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789308" y="5501848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789308" y="5875944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789308" y="4724805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789308" y="5113354"/>
              <a:ext cx="252000" cy="2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84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Similarity between</a:t>
            </a:r>
          </a:p>
          <a:p>
            <a:r>
              <a:rPr lang="en-US" sz="2800" b="1"/>
              <a:t>Predictions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4" y="1252125"/>
            <a:ext cx="4219575" cy="487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Abgerundete rechteckige Legende 85"/>
          <p:cNvSpPr/>
          <p:nvPr/>
        </p:nvSpPr>
        <p:spPr>
          <a:xfrm>
            <a:off x="1250828" y="1405406"/>
            <a:ext cx="1809369" cy="901852"/>
          </a:xfrm>
          <a:prstGeom prst="wedgeRoundRectCallout">
            <a:avLst>
              <a:gd name="adj1" fmla="val 45007"/>
              <a:gd name="adj2" fmla="val 79054"/>
              <a:gd name="adj3" fmla="val 16667"/>
            </a:avLst>
          </a:prstGeom>
          <a:solidFill>
            <a:srgbClr val="E5E280"/>
          </a:solidFill>
          <a:effectLst>
            <a:outerShdw blurRad="40000" dist="61087" dir="168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>
                <a:solidFill>
                  <a:schemeClr val="tx1"/>
                </a:solidFill>
                <a:latin typeface="Comic Sans MS"/>
                <a:cs typeface="Comic Sans MS"/>
              </a:rPr>
              <a:t>short branch =</a:t>
            </a:r>
          </a:p>
          <a:p>
            <a:pPr algn="ctr"/>
            <a:r>
              <a:rPr lang="en-US" sz="1600" b="1" i="1">
                <a:solidFill>
                  <a:schemeClr val="tx1"/>
                </a:solidFill>
                <a:latin typeface="Comic Sans MS"/>
                <a:cs typeface="Comic Sans MS"/>
              </a:rPr>
              <a:t>similar predictions</a:t>
            </a:r>
          </a:p>
        </p:txBody>
      </p:sp>
    </p:spTree>
    <p:extLst>
      <p:ext uri="{BB962C8B-B14F-4D97-AF65-F5344CB8AC3E}">
        <p14:creationId xmlns:p14="http://schemas.microsoft.com/office/powerpoint/2010/main" val="245271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3" grpId="0"/>
      <p:bldP spid="86" grpId="0" animBg="1"/>
      <p:bldP spid="86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Algorithms</a:t>
            </a:r>
          </a:p>
          <a:p>
            <a:r>
              <a:rPr lang="en-US" sz="2800" b="1"/>
              <a:t>vs. clinicians</a:t>
            </a:r>
          </a:p>
        </p:txBody>
      </p:sp>
      <p:sp>
        <p:nvSpPr>
          <p:cNvPr id="59" name="Rechteck 58"/>
          <p:cNvSpPr/>
          <p:nvPr/>
        </p:nvSpPr>
        <p:spPr>
          <a:xfrm>
            <a:off x="6690587" y="6044670"/>
            <a:ext cx="2252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/>
              <a:t>Based on 14 patients.</a:t>
            </a:r>
          </a:p>
        </p:txBody>
      </p:sp>
      <p:grpSp>
        <p:nvGrpSpPr>
          <p:cNvPr id="2" name="Gruppierung 2"/>
          <p:cNvGrpSpPr/>
          <p:nvPr/>
        </p:nvGrpSpPr>
        <p:grpSpPr>
          <a:xfrm>
            <a:off x="4707686" y="1638619"/>
            <a:ext cx="3399113" cy="4351936"/>
            <a:chOff x="4551235" y="1482185"/>
            <a:chExt cx="3399113" cy="4351936"/>
          </a:xfrm>
        </p:grpSpPr>
        <p:pic>
          <p:nvPicPr>
            <p:cNvPr id="36" name="Bild 3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5984" y="4789744"/>
              <a:ext cx="1030514" cy="1044377"/>
            </a:xfrm>
            <a:prstGeom prst="rect">
              <a:avLst/>
            </a:prstGeom>
          </p:spPr>
        </p:pic>
        <p:cxnSp>
          <p:nvCxnSpPr>
            <p:cNvPr id="37" name="Gerade Verbindung mit Pfeil 36"/>
            <p:cNvCxnSpPr/>
            <p:nvPr/>
          </p:nvCxnSpPr>
          <p:spPr>
            <a:xfrm flipV="1">
              <a:off x="5604961" y="1517480"/>
              <a:ext cx="0" cy="332818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/>
          </p:nvSpPr>
          <p:spPr>
            <a:xfrm>
              <a:off x="6130404" y="2517996"/>
              <a:ext cx="265431" cy="23107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759614" y="1872237"/>
              <a:ext cx="265431" cy="29564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Gerade Verbindung mit Pfeil 39"/>
            <p:cNvCxnSpPr/>
            <p:nvPr/>
          </p:nvCxnSpPr>
          <p:spPr>
            <a:xfrm>
              <a:off x="5604961" y="4845660"/>
              <a:ext cx="2345387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5691692" y="5154356"/>
              <a:ext cx="345162" cy="330843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6096152" y="5154356"/>
              <a:ext cx="345162" cy="330843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5743841" y="1482185"/>
              <a:ext cx="2158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Pearsons correlation</a:t>
              </a:r>
            </a:p>
          </p:txBody>
        </p:sp>
        <p:sp>
          <p:nvSpPr>
            <p:cNvPr id="44" name="Rechteck 43"/>
            <p:cNvSpPr/>
            <p:nvPr/>
          </p:nvSpPr>
          <p:spPr>
            <a:xfrm>
              <a:off x="6655745" y="3615409"/>
              <a:ext cx="196456" cy="1213317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6918946" y="4648755"/>
              <a:ext cx="196456" cy="179971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7182146" y="3456060"/>
              <a:ext cx="196456" cy="1372666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7445347" y="4103110"/>
              <a:ext cx="196456" cy="725616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hteck 47"/>
            <p:cNvSpPr/>
            <p:nvPr/>
          </p:nvSpPr>
          <p:spPr>
            <a:xfrm flipV="1">
              <a:off x="7708548" y="4836387"/>
              <a:ext cx="196456" cy="45719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5090890" y="320768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0.4</a:t>
              </a: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5092236" y="2493717"/>
              <a:ext cx="47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0.6</a:t>
              </a: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5092236" y="3924100"/>
              <a:ext cx="47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0.2</a:t>
              </a:r>
            </a:p>
          </p:txBody>
        </p:sp>
        <p:cxnSp>
          <p:nvCxnSpPr>
            <p:cNvPr id="52" name="Gerade Verbindung 51"/>
            <p:cNvCxnSpPr/>
            <p:nvPr/>
          </p:nvCxnSpPr>
          <p:spPr>
            <a:xfrm>
              <a:off x="5617209" y="2701878"/>
              <a:ext cx="2333139" cy="0"/>
            </a:xfrm>
            <a:prstGeom prst="line">
              <a:avLst/>
            </a:prstGeom>
            <a:ln w="63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5604961" y="3414971"/>
              <a:ext cx="2333139" cy="0"/>
            </a:xfrm>
            <a:prstGeom prst="line">
              <a:avLst/>
            </a:prstGeom>
            <a:ln w="63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>
              <a:off x="5617209" y="4134557"/>
              <a:ext cx="2333139" cy="0"/>
            </a:xfrm>
            <a:prstGeom prst="line">
              <a:avLst/>
            </a:prstGeom>
            <a:ln w="63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56"/>
            <p:cNvSpPr txBox="1"/>
            <p:nvPr/>
          </p:nvSpPr>
          <p:spPr>
            <a:xfrm>
              <a:off x="5092236" y="178132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0.8</a:t>
              </a:r>
            </a:p>
          </p:txBody>
        </p:sp>
        <p:cxnSp>
          <p:nvCxnSpPr>
            <p:cNvPr id="58" name="Gerade Verbindung 57"/>
            <p:cNvCxnSpPr/>
            <p:nvPr/>
          </p:nvCxnSpPr>
          <p:spPr>
            <a:xfrm>
              <a:off x="5617209" y="1982213"/>
              <a:ext cx="2333139" cy="0"/>
            </a:xfrm>
            <a:prstGeom prst="line">
              <a:avLst/>
            </a:prstGeom>
            <a:ln w="63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mit Pfeil 55"/>
            <p:cNvCxnSpPr/>
            <p:nvPr/>
          </p:nvCxnSpPr>
          <p:spPr>
            <a:xfrm flipV="1">
              <a:off x="4923241" y="2180199"/>
              <a:ext cx="0" cy="8019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hteck 60"/>
            <p:cNvSpPr/>
            <p:nvPr/>
          </p:nvSpPr>
          <p:spPr>
            <a:xfrm>
              <a:off x="4551235" y="2961474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Better</a:t>
              </a:r>
            </a:p>
          </p:txBody>
        </p:sp>
      </p:grpSp>
      <p:grpSp>
        <p:nvGrpSpPr>
          <p:cNvPr id="3" name="Gruppierung 1"/>
          <p:cNvGrpSpPr/>
          <p:nvPr/>
        </p:nvGrpSpPr>
        <p:grpSpPr>
          <a:xfrm>
            <a:off x="507651" y="1621685"/>
            <a:ext cx="3379207" cy="4368536"/>
            <a:chOff x="507651" y="1621685"/>
            <a:chExt cx="3379207" cy="4368536"/>
          </a:xfrm>
        </p:grpSpPr>
        <p:pic>
          <p:nvPicPr>
            <p:cNvPr id="35" name="Bild 3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2494" y="4945844"/>
              <a:ext cx="1030514" cy="1044377"/>
            </a:xfrm>
            <a:prstGeom prst="rect">
              <a:avLst/>
            </a:prstGeom>
          </p:spPr>
        </p:pic>
        <p:cxnSp>
          <p:nvCxnSpPr>
            <p:cNvPr id="8" name="Gerade Verbindung mit Pfeil 7"/>
            <p:cNvCxnSpPr/>
            <p:nvPr/>
          </p:nvCxnSpPr>
          <p:spPr>
            <a:xfrm flipV="1">
              <a:off x="1541471" y="1673580"/>
              <a:ext cx="0" cy="332818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hteck 13"/>
            <p:cNvSpPr/>
            <p:nvPr/>
          </p:nvSpPr>
          <p:spPr>
            <a:xfrm>
              <a:off x="2066914" y="3101758"/>
              <a:ext cx="265431" cy="189153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1696124" y="3399977"/>
              <a:ext cx="265431" cy="159331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Gerade Verbindung mit Pfeil 16"/>
            <p:cNvCxnSpPr/>
            <p:nvPr/>
          </p:nvCxnSpPr>
          <p:spPr>
            <a:xfrm>
              <a:off x="1541471" y="5010227"/>
              <a:ext cx="2345387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628202" y="5310456"/>
              <a:ext cx="345162" cy="330843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032662" y="5310456"/>
              <a:ext cx="345162" cy="330843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319451" y="1621685"/>
              <a:ext cx="770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RMSD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2592255" y="2256977"/>
              <a:ext cx="196456" cy="2736316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2855456" y="2599877"/>
              <a:ext cx="196456" cy="2393416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3118656" y="2739577"/>
              <a:ext cx="196456" cy="2253716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3381857" y="2498277"/>
              <a:ext cx="196456" cy="2495016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3645058" y="2155377"/>
              <a:ext cx="196456" cy="2837916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1027400" y="289082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0.4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028746" y="1953076"/>
              <a:ext cx="47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0.6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1028746" y="3828572"/>
              <a:ext cx="47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0.2</a:t>
              </a:r>
            </a:p>
          </p:txBody>
        </p:sp>
        <p:cxnSp>
          <p:nvCxnSpPr>
            <p:cNvPr id="5" name="Gerade Verbindung 4"/>
            <p:cNvCxnSpPr/>
            <p:nvPr/>
          </p:nvCxnSpPr>
          <p:spPr>
            <a:xfrm>
              <a:off x="1553719" y="2149132"/>
              <a:ext cx="2333139" cy="0"/>
            </a:xfrm>
            <a:prstGeom prst="line">
              <a:avLst/>
            </a:prstGeom>
            <a:ln w="63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1541471" y="3086005"/>
              <a:ext cx="2333139" cy="0"/>
            </a:xfrm>
            <a:prstGeom prst="line">
              <a:avLst/>
            </a:prstGeom>
            <a:ln w="63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1553719" y="4022095"/>
              <a:ext cx="2333139" cy="0"/>
            </a:xfrm>
            <a:prstGeom prst="line">
              <a:avLst/>
            </a:prstGeom>
            <a:ln w="63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/>
            <p:nvPr/>
          </p:nvCxnSpPr>
          <p:spPr>
            <a:xfrm>
              <a:off x="896257" y="3473728"/>
              <a:ext cx="0" cy="8019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hteck 62"/>
            <p:cNvSpPr/>
            <p:nvPr/>
          </p:nvSpPr>
          <p:spPr>
            <a:xfrm>
              <a:off x="507651" y="3117908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1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658647" cy="576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16547" y="6376370"/>
            <a:ext cx="504056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Slides </a:t>
            </a:r>
            <a:r>
              <a:rPr lang="en-US" dirty="0" smtClean="0"/>
              <a:t>by</a:t>
            </a:r>
            <a:r>
              <a:rPr lang="en-US" dirty="0" smtClean="0"/>
              <a:t> </a:t>
            </a:r>
            <a:r>
              <a:rPr lang="en-US" dirty="0" err="1" smtClean="0"/>
              <a:t>Neta</a:t>
            </a:r>
            <a:r>
              <a:rPr lang="en-US" dirty="0" smtClean="0"/>
              <a:t> </a:t>
            </a:r>
            <a:r>
              <a:rPr lang="en-US" dirty="0" smtClean="0"/>
              <a:t>Zach, scientific director at Prize4Life</a:t>
            </a:r>
            <a:endParaRPr lang="en-US" dirty="0"/>
          </a:p>
        </p:txBody>
      </p:sp>
      <p:pic>
        <p:nvPicPr>
          <p:cNvPr id="53250" name="Picture 2" descr="Neta Z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80786"/>
            <a:ext cx="18954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 24" descr="Untitled.tiff"/>
          <p:cNvPicPr>
            <a:picLocks noChangeAspect="1"/>
          </p:cNvPicPr>
          <p:nvPr/>
        </p:nvPicPr>
        <p:blipFill>
          <a:blip r:embed="rId3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90" y="4968355"/>
            <a:ext cx="1879600" cy="1905000"/>
          </a:xfrm>
          <a:prstGeom prst="rect">
            <a:avLst/>
          </a:prstGeom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How to choose </a:t>
            </a:r>
          </a:p>
          <a:p>
            <a:r>
              <a:rPr lang="en-US" sz="2800"/>
              <a:t>best performers?</a:t>
            </a:r>
          </a:p>
        </p:txBody>
      </p:sp>
      <p:sp>
        <p:nvSpPr>
          <p:cNvPr id="7" name="Gefaltete Ecke 6"/>
          <p:cNvSpPr/>
          <p:nvPr/>
        </p:nvSpPr>
        <p:spPr>
          <a:xfrm rot="20520000">
            <a:off x="856311" y="971561"/>
            <a:ext cx="2527648" cy="1827031"/>
          </a:xfrm>
          <a:prstGeom prst="cloudCallout">
            <a:avLst>
              <a:gd name="adj1" fmla="val 44343"/>
              <a:gd name="adj2" fmla="val 1760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/>
              <a:t>Award anyone?</a:t>
            </a:r>
          </a:p>
        </p:txBody>
      </p:sp>
      <p:sp>
        <p:nvSpPr>
          <p:cNvPr id="6" name="Gefaltete Ecke 5"/>
          <p:cNvSpPr/>
          <p:nvPr/>
        </p:nvSpPr>
        <p:spPr>
          <a:xfrm rot="900000">
            <a:off x="4560741" y="905092"/>
            <a:ext cx="3558254" cy="1827031"/>
          </a:xfrm>
          <a:prstGeom prst="cloudCallout">
            <a:avLst>
              <a:gd name="adj1" fmla="val -8106"/>
              <a:gd name="adj2" fmla="val 1453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/>
              <a:t>Award one or more?</a:t>
            </a:r>
          </a:p>
        </p:txBody>
      </p:sp>
      <p:sp>
        <p:nvSpPr>
          <p:cNvPr id="8" name="Gefaltete Ecke 7"/>
          <p:cNvSpPr/>
          <p:nvPr/>
        </p:nvSpPr>
        <p:spPr>
          <a:xfrm rot="21060000">
            <a:off x="479080" y="2152138"/>
            <a:ext cx="3227288" cy="1827031"/>
          </a:xfrm>
          <a:prstGeom prst="cloudCallout">
            <a:avLst>
              <a:gd name="adj1" fmla="val 48755"/>
              <a:gd name="adj2" fmla="val 111107"/>
            </a:avLst>
          </a:prstGeom>
          <a:gradFill>
            <a:gsLst>
              <a:gs pos="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/>
              <a:t>Threshold</a:t>
            </a:r>
          </a:p>
          <a:p>
            <a:pPr algn="ctr"/>
            <a:r>
              <a:rPr lang="en-US" sz="3200"/>
              <a:t>not passed!</a:t>
            </a:r>
          </a:p>
        </p:txBody>
      </p:sp>
      <p:sp>
        <p:nvSpPr>
          <p:cNvPr id="9" name="Gefaltete Ecke 8"/>
          <p:cNvSpPr/>
          <p:nvPr/>
        </p:nvSpPr>
        <p:spPr>
          <a:xfrm rot="900000">
            <a:off x="5071607" y="2345322"/>
            <a:ext cx="3466178" cy="1827031"/>
          </a:xfrm>
          <a:prstGeom prst="cloudCallout">
            <a:avLst>
              <a:gd name="adj1" fmla="val -18616"/>
              <a:gd name="adj2" fmla="val 104812"/>
            </a:avLst>
          </a:prstGeom>
          <a:gradFill>
            <a:gsLst>
              <a:gs pos="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/>
              <a:t>Small rmsd difference!</a:t>
            </a:r>
          </a:p>
        </p:txBody>
      </p:sp>
      <p:sp>
        <p:nvSpPr>
          <p:cNvPr id="10" name="Gefaltete Ecke 9"/>
          <p:cNvSpPr/>
          <p:nvPr/>
        </p:nvSpPr>
        <p:spPr>
          <a:xfrm rot="21180000">
            <a:off x="1341801" y="3919624"/>
            <a:ext cx="3086984" cy="1827031"/>
          </a:xfrm>
          <a:prstGeom prst="cloudCallout">
            <a:avLst>
              <a:gd name="adj1" fmla="val 36112"/>
              <a:gd name="adj2" fmla="val 523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/>
              <a:t>Ease of application?</a:t>
            </a:r>
          </a:p>
        </p:txBody>
      </p:sp>
      <p:sp>
        <p:nvSpPr>
          <p:cNvPr id="11" name="Gefaltete Ecke 10"/>
          <p:cNvSpPr/>
          <p:nvPr/>
        </p:nvSpPr>
        <p:spPr>
          <a:xfrm rot="21180000">
            <a:off x="5819347" y="3465801"/>
            <a:ext cx="3222032" cy="1881173"/>
          </a:xfrm>
          <a:prstGeom prst="cloudCallout">
            <a:avLst>
              <a:gd name="adj1" fmla="val -45592"/>
              <a:gd name="adj2" fmla="val 467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3200"/>
              <a:t>ALS analyses performed?</a:t>
            </a:r>
          </a:p>
        </p:txBody>
      </p:sp>
      <p:sp>
        <p:nvSpPr>
          <p:cNvPr id="13" name="Ovale Legende 12"/>
          <p:cNvSpPr/>
          <p:nvPr/>
        </p:nvSpPr>
        <p:spPr>
          <a:xfrm rot="21420000">
            <a:off x="2344379" y="2162104"/>
            <a:ext cx="4368462" cy="2546036"/>
          </a:xfrm>
          <a:prstGeom prst="wedgeEllipseCallout">
            <a:avLst>
              <a:gd name="adj1" fmla="val 15563"/>
              <a:gd name="adj2" fmla="val 69557"/>
            </a:avLst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4000" b="1"/>
              <a:t>Performance</a:t>
            </a:r>
          </a:p>
          <a:p>
            <a:pPr algn="ctr"/>
            <a:r>
              <a:rPr lang="en-US" sz="4000" b="1"/>
              <a:t>robustness.</a:t>
            </a:r>
          </a:p>
        </p:txBody>
      </p:sp>
    </p:spTree>
    <p:extLst>
      <p:ext uri="{BB962C8B-B14F-4D97-AF65-F5344CB8AC3E}">
        <p14:creationId xmlns:p14="http://schemas.microsoft.com/office/powerpoint/2010/main" val="233080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 cstate="print"/>
          <a:srcRect t="24404"/>
          <a:stretch/>
        </p:blipFill>
        <p:spPr>
          <a:xfrm flipH="1">
            <a:off x="1716949" y="5252824"/>
            <a:ext cx="2220099" cy="1222933"/>
          </a:xfrm>
          <a:prstGeom prst="rect">
            <a:avLst/>
          </a:prstGeom>
        </p:spPr>
      </p:pic>
      <p:pic>
        <p:nvPicPr>
          <p:cNvPr id="18" name="Bild 17" descr="medals.gif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8"/>
          <a:stretch/>
        </p:blipFill>
        <p:spPr>
          <a:xfrm>
            <a:off x="1697706" y="5233578"/>
            <a:ext cx="2221200" cy="1224000"/>
          </a:xfrm>
          <a:prstGeom prst="rect">
            <a:avLst/>
          </a:prstGeom>
        </p:spPr>
      </p:pic>
      <p:sp>
        <p:nvSpPr>
          <p:cNvPr id="36" name="Rectangle 5"/>
          <p:cNvSpPr txBox="1">
            <a:spLocks noChangeArrowheads="1"/>
          </p:cNvSpPr>
          <p:nvPr/>
        </p:nvSpPr>
        <p:spPr bwMode="auto">
          <a:xfrm>
            <a:off x="2055813" y="120650"/>
            <a:ext cx="40401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Robustness of</a:t>
            </a:r>
          </a:p>
          <a:p>
            <a:r>
              <a:rPr lang="en-US" sz="2800" b="1"/>
              <a:t>first rank</a:t>
            </a:r>
          </a:p>
        </p:txBody>
      </p:sp>
      <p:grpSp>
        <p:nvGrpSpPr>
          <p:cNvPr id="2" name="Gruppierung 13"/>
          <p:cNvGrpSpPr/>
          <p:nvPr/>
        </p:nvGrpSpPr>
        <p:grpSpPr>
          <a:xfrm>
            <a:off x="5029506" y="1216127"/>
            <a:ext cx="2970757" cy="4080145"/>
            <a:chOff x="5029506" y="1341213"/>
            <a:chExt cx="2970757" cy="4080145"/>
          </a:xfrm>
        </p:grpSpPr>
        <p:cxnSp>
          <p:nvCxnSpPr>
            <p:cNvPr id="46" name="Gerade Verbindung 45"/>
            <p:cNvCxnSpPr/>
            <p:nvPr/>
          </p:nvCxnSpPr>
          <p:spPr>
            <a:xfrm>
              <a:off x="5664146" y="2344020"/>
              <a:ext cx="2333139" cy="0"/>
            </a:xfrm>
            <a:prstGeom prst="line">
              <a:avLst/>
            </a:prstGeom>
            <a:ln w="63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V="1">
              <a:off x="5654876" y="1498293"/>
              <a:ext cx="0" cy="332818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>
              <a:off x="5263494" y="461377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146500" y="3795636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25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146500" y="2977495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50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5146500" y="2159354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75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029506" y="1341213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100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6072030" y="2648394"/>
              <a:ext cx="315191" cy="21688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6673129" y="3890669"/>
              <a:ext cx="315191" cy="9265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7277160" y="4613778"/>
              <a:ext cx="315191" cy="2034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Gerade Verbindung mit Pfeil 31"/>
            <p:cNvCxnSpPr/>
            <p:nvPr/>
          </p:nvCxnSpPr>
          <p:spPr>
            <a:xfrm>
              <a:off x="5654876" y="4826473"/>
              <a:ext cx="2345387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/>
            <p:cNvSpPr txBox="1"/>
            <p:nvPr/>
          </p:nvSpPr>
          <p:spPr>
            <a:xfrm>
              <a:off x="5747576" y="1648457"/>
              <a:ext cx="2184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Pearsons Correlation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6070922" y="5090515"/>
              <a:ext cx="345162" cy="330843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6672021" y="5090515"/>
              <a:ext cx="345162" cy="330843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7276052" y="5090515"/>
              <a:ext cx="345162" cy="330843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5667124" y="3177039"/>
              <a:ext cx="2333139" cy="0"/>
            </a:xfrm>
            <a:prstGeom prst="line">
              <a:avLst/>
            </a:prstGeom>
            <a:ln w="63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>
              <a:off x="5654876" y="4000573"/>
              <a:ext cx="2333139" cy="0"/>
            </a:xfrm>
            <a:prstGeom prst="line">
              <a:avLst/>
            </a:prstGeom>
            <a:ln w="63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ung 1"/>
          <p:cNvGrpSpPr/>
          <p:nvPr/>
        </p:nvGrpSpPr>
        <p:grpSpPr>
          <a:xfrm>
            <a:off x="1043260" y="1216127"/>
            <a:ext cx="2970757" cy="4105546"/>
            <a:chOff x="1043260" y="1216127"/>
            <a:chExt cx="2970757" cy="4105546"/>
          </a:xfrm>
        </p:grpSpPr>
        <p:cxnSp>
          <p:nvCxnSpPr>
            <p:cNvPr id="5" name="Gerade Verbindung mit Pfeil 4"/>
            <p:cNvCxnSpPr/>
            <p:nvPr/>
          </p:nvCxnSpPr>
          <p:spPr>
            <a:xfrm flipV="1">
              <a:off x="1668630" y="1373207"/>
              <a:ext cx="0" cy="332818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1277248" y="448869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160254" y="367055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25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160254" y="2852409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50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160254" y="2034268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75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043260" y="1216127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100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2085784" y="2366516"/>
              <a:ext cx="315191" cy="2325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2686883" y="3846116"/>
              <a:ext cx="315191" cy="84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3290914" y="4555316"/>
              <a:ext cx="315191" cy="136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1668630" y="4701387"/>
              <a:ext cx="2345387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065434" y="4990830"/>
              <a:ext cx="345162" cy="330843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666533" y="4990830"/>
              <a:ext cx="345162" cy="330843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3270564" y="4990830"/>
              <a:ext cx="345162" cy="330843"/>
            </a:xfrm>
            <a:prstGeom prst="ellipse">
              <a:avLst/>
            </a:prstGeom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 anchorCtr="1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2469327" y="1523371"/>
              <a:ext cx="770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RMSD</a:t>
              </a:r>
            </a:p>
          </p:txBody>
        </p:sp>
        <p:cxnSp>
          <p:nvCxnSpPr>
            <p:cNvPr id="40" name="Gerade Verbindung 39"/>
            <p:cNvCxnSpPr/>
            <p:nvPr/>
          </p:nvCxnSpPr>
          <p:spPr>
            <a:xfrm>
              <a:off x="1680878" y="2218934"/>
              <a:ext cx="2333139" cy="0"/>
            </a:xfrm>
            <a:prstGeom prst="line">
              <a:avLst/>
            </a:prstGeom>
            <a:ln w="63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1668630" y="3053297"/>
              <a:ext cx="2333139" cy="0"/>
            </a:xfrm>
            <a:prstGeom prst="line">
              <a:avLst/>
            </a:prstGeom>
            <a:ln w="63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1680878" y="3875487"/>
              <a:ext cx="2333139" cy="0"/>
            </a:xfrm>
            <a:prstGeom prst="line">
              <a:avLst/>
            </a:prstGeom>
            <a:ln w="635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876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1"/>
            <a:ext cx="8856984" cy="592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62373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Submissions to the board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6808" y="6237312"/>
            <a:ext cx="349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on </a:t>
            </a:r>
            <a:r>
              <a:rPr lang="en-US" dirty="0" smtClean="0"/>
              <a:t>test set </a:t>
            </a:r>
            <a:r>
              <a:rPr lang="en-US" dirty="0" smtClean="0"/>
              <a:t>(leader board)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412776"/>
            <a:ext cx="6984776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37 solvers submitted to the leader board, but only 12 final submissions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830265" y="3342184"/>
            <a:ext cx="21602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# submissions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3"/>
            <a:ext cx="9244797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603974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more submissions, the better RMSD on the leader board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63480" y="603647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more submissions, the larger the difference between RMSD on leader board and validation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204864"/>
            <a:ext cx="345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RMSD on the leader board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1881698"/>
            <a:ext cx="3240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Difference between RMSD on leader board and final validation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" y="0"/>
            <a:ext cx="9139783" cy="634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21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47424" cy="592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9648" cy="616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869160"/>
            <a:ext cx="8229600" cy="14730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disease is rare.</a:t>
            </a:r>
          </a:p>
          <a:p>
            <a:r>
              <a:rPr lang="en-US" dirty="0" smtClean="0"/>
              <a:t>Clinical trials cost ~800,000 USD.</a:t>
            </a:r>
          </a:p>
          <a:p>
            <a:r>
              <a:rPr lang="en-US" dirty="0" smtClean="0"/>
              <a:t>Classifying the patients can reduce this cost.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40" y="116632"/>
            <a:ext cx="9012460" cy="470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2864</Words>
  <Application>Microsoft Office PowerPoint</Application>
  <PresentationFormat>On-screen Show (4:3)</PresentationFormat>
  <Paragraphs>845</Paragraphs>
  <Slides>66</Slides>
  <Notes>22</Notes>
  <HiddenSlides>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Office Theme</vt:lpstr>
      <vt:lpstr>Formel</vt:lpstr>
      <vt:lpstr>Equation</vt:lpstr>
      <vt:lpstr>Conference Report </vt:lpstr>
      <vt:lpstr>RECOMB satellite conferences</vt:lpstr>
      <vt:lpstr>Location</vt:lpstr>
      <vt:lpstr>San Francisco bay area</vt:lpstr>
      <vt:lpstr>DREAM Challenges</vt:lpstr>
      <vt:lpstr>PowerPoint Presentation</vt:lpstr>
      <vt:lpstr>PowerPoint Presentation</vt:lpstr>
      <vt:lpstr>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performer – 1st place</vt:lpstr>
      <vt:lpstr>Static features</vt:lpstr>
      <vt:lpstr>Temporal features</vt:lpstr>
      <vt:lpstr>Example</vt:lpstr>
      <vt:lpstr>Example</vt:lpstr>
      <vt:lpstr>Missing data</vt:lpstr>
      <vt:lpstr>Modeling and inference</vt:lpstr>
      <vt:lpstr>Bayesian additive regression trees*</vt:lpstr>
      <vt:lpstr>Modeling and inference</vt:lpstr>
      <vt:lpstr>Most important features</vt:lpstr>
      <vt:lpstr>Effect of most important features</vt:lpstr>
      <vt:lpstr>Model comparison</vt:lpstr>
      <vt:lpstr>Best Performer – 2nd place</vt:lpstr>
      <vt:lpstr>Data preparation</vt:lpstr>
      <vt:lpstr>Exploratory analysis</vt:lpstr>
      <vt:lpstr>Exploratory analysis</vt:lpstr>
      <vt:lpstr>Exploratory analysis</vt:lpstr>
      <vt:lpstr>ALS questionnaire features</vt:lpstr>
      <vt:lpstr>More features</vt:lpstr>
      <vt:lpstr>Machine learning</vt:lpstr>
      <vt:lpstr>Algorithm</vt:lpstr>
      <vt:lpstr>Model usage</vt:lpstr>
      <vt:lpstr>Suggested hypotheses</vt:lpstr>
      <vt:lpstr>Suggested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Tel-Aviv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report: 5th annual RECOMB Conference on Regulatory and System Genomics, with DREAM Challenges</dc:title>
  <dc:creator>yaronore</dc:creator>
  <cp:lastModifiedBy>yarono</cp:lastModifiedBy>
  <cp:revision>95</cp:revision>
  <dcterms:created xsi:type="dcterms:W3CDTF">2013-01-06T09:59:04Z</dcterms:created>
  <dcterms:modified xsi:type="dcterms:W3CDTF">2013-01-08T19:55:18Z</dcterms:modified>
</cp:coreProperties>
</file>